
<file path=[Content_Types].xml><?xml version="1.0" encoding="utf-8"?>
<Types xmlns="http://schemas.openxmlformats.org/package/2006/content-types">
  <Default Extension="0" ContentType="image/jpe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51"/>
  </p:notesMasterIdLst>
  <p:sldIdLst>
    <p:sldId id="256" r:id="rId2"/>
    <p:sldId id="258" r:id="rId3"/>
    <p:sldId id="302" r:id="rId4"/>
    <p:sldId id="260" r:id="rId5"/>
    <p:sldId id="303" r:id="rId6"/>
    <p:sldId id="316" r:id="rId7"/>
    <p:sldId id="350" r:id="rId8"/>
    <p:sldId id="353" r:id="rId9"/>
    <p:sldId id="351" r:id="rId10"/>
    <p:sldId id="349" r:id="rId11"/>
    <p:sldId id="347" r:id="rId12"/>
    <p:sldId id="346" r:id="rId13"/>
    <p:sldId id="345" r:id="rId14"/>
    <p:sldId id="352" r:id="rId15"/>
    <p:sldId id="307" r:id="rId16"/>
    <p:sldId id="309" r:id="rId17"/>
    <p:sldId id="344" r:id="rId18"/>
    <p:sldId id="321" r:id="rId19"/>
    <p:sldId id="320" r:id="rId20"/>
    <p:sldId id="319" r:id="rId21"/>
    <p:sldId id="318" r:id="rId22"/>
    <p:sldId id="317" r:id="rId23"/>
    <p:sldId id="310" r:id="rId24"/>
    <p:sldId id="322" r:id="rId25"/>
    <p:sldId id="328" r:id="rId26"/>
    <p:sldId id="331" r:id="rId27"/>
    <p:sldId id="330" r:id="rId28"/>
    <p:sldId id="329" r:id="rId29"/>
    <p:sldId id="323" r:id="rId30"/>
    <p:sldId id="327" r:id="rId31"/>
    <p:sldId id="326" r:id="rId32"/>
    <p:sldId id="325" r:id="rId33"/>
    <p:sldId id="324" r:id="rId34"/>
    <p:sldId id="311" r:id="rId35"/>
    <p:sldId id="333" r:id="rId36"/>
    <p:sldId id="335" r:id="rId37"/>
    <p:sldId id="334" r:id="rId38"/>
    <p:sldId id="312" r:id="rId39"/>
    <p:sldId id="336" r:id="rId40"/>
    <p:sldId id="337" r:id="rId41"/>
    <p:sldId id="338" r:id="rId42"/>
    <p:sldId id="313" r:id="rId43"/>
    <p:sldId id="339" r:id="rId44"/>
    <p:sldId id="340" r:id="rId45"/>
    <p:sldId id="314" r:id="rId46"/>
    <p:sldId id="341" r:id="rId47"/>
    <p:sldId id="315" r:id="rId48"/>
    <p:sldId id="343" r:id="rId49"/>
    <p:sldId id="308" r:id="rId50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Mukta Mahee" panose="020B0604020202020204" charset="0"/>
      <p:regular r:id="rId57"/>
      <p:bold r:id="rId58"/>
    </p:embeddedFont>
    <p:embeddedFont>
      <p:font typeface="Mukta Mahee Light" panose="020B0604020202020204" charset="0"/>
      <p:regular r:id="rId59"/>
      <p:bold r:id="rId60"/>
    </p:embeddedFont>
    <p:embeddedFont>
      <p:font typeface="Raleway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61A9111-590E-4EAE-836C-AB5D34B63E38}">
          <p14:sldIdLst>
            <p14:sldId id="256"/>
            <p14:sldId id="258"/>
            <p14:sldId id="302"/>
            <p14:sldId id="260"/>
            <p14:sldId id="303"/>
            <p14:sldId id="316"/>
            <p14:sldId id="350"/>
            <p14:sldId id="353"/>
            <p14:sldId id="351"/>
            <p14:sldId id="349"/>
            <p14:sldId id="347"/>
            <p14:sldId id="346"/>
            <p14:sldId id="345"/>
            <p14:sldId id="352"/>
            <p14:sldId id="307"/>
            <p14:sldId id="309"/>
            <p14:sldId id="344"/>
            <p14:sldId id="321"/>
            <p14:sldId id="320"/>
            <p14:sldId id="319"/>
            <p14:sldId id="318"/>
            <p14:sldId id="317"/>
            <p14:sldId id="310"/>
            <p14:sldId id="322"/>
            <p14:sldId id="328"/>
            <p14:sldId id="331"/>
            <p14:sldId id="330"/>
            <p14:sldId id="329"/>
            <p14:sldId id="323"/>
            <p14:sldId id="327"/>
            <p14:sldId id="326"/>
            <p14:sldId id="325"/>
            <p14:sldId id="324"/>
            <p14:sldId id="311"/>
            <p14:sldId id="333"/>
            <p14:sldId id="335"/>
            <p14:sldId id="334"/>
            <p14:sldId id="312"/>
            <p14:sldId id="336"/>
            <p14:sldId id="337"/>
            <p14:sldId id="338"/>
            <p14:sldId id="313"/>
            <p14:sldId id="339"/>
            <p14:sldId id="340"/>
            <p14:sldId id="314"/>
            <p14:sldId id="341"/>
            <p14:sldId id="315"/>
            <p14:sldId id="343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DEFF"/>
    <a:srgbClr val="97CDE5"/>
    <a:srgbClr val="2C7AAA"/>
    <a:srgbClr val="6699FF"/>
    <a:srgbClr val="005A7A"/>
    <a:srgbClr val="B6B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88C1F5-58D2-4020-AA9E-CC3893631B4E}">
  <a:tblStyle styleId="{3688C1F5-58D2-4020-AA9E-CC3893631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6b25c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6b25c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92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7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8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31bbe40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31bbe40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8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5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08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3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5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1bbe40f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1bbe40f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2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572800" cy="180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7" y="2328595"/>
            <a:ext cx="3119400" cy="71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75" y="1704613"/>
            <a:ext cx="3686100" cy="19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75" y="757524"/>
            <a:ext cx="1297500" cy="94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75" y="3649825"/>
            <a:ext cx="2419500" cy="60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4572000" y="757525"/>
            <a:ext cx="3858600" cy="38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3225" y="1573200"/>
            <a:ext cx="7717500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68425" y="1264025"/>
            <a:ext cx="3309900" cy="7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968425" y="2013475"/>
            <a:ext cx="3309900" cy="18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713225" y="757525"/>
            <a:ext cx="3811500" cy="38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06747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13225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713225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713225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13225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3845501" y="3067476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845499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3845501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3845499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845499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3845499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52015" y="2348487"/>
            <a:ext cx="2220670" cy="21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8290" y="2961462"/>
            <a:ext cx="1793822" cy="21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926" y="506100"/>
            <a:ext cx="2242093" cy="15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0326" y="4133650"/>
            <a:ext cx="687000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50" y="1336840"/>
            <a:ext cx="1774153" cy="923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05199">
            <a:off x="747311" y="537296"/>
            <a:ext cx="1697462" cy="131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038">
            <a:off x="7295214" y="4053536"/>
            <a:ext cx="675406" cy="67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52471">
            <a:off x="6858001" y="3196811"/>
            <a:ext cx="2102385" cy="1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1420067" y="758884"/>
            <a:ext cx="1255481" cy="86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756141">
            <a:off x="5911294" y="3977382"/>
            <a:ext cx="1590434" cy="8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338" y="1688199"/>
            <a:ext cx="1133064" cy="93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/>
          <p:nvPr/>
        </p:nvCxnSpPr>
        <p:spPr>
          <a:xfrm>
            <a:off x="339450" y="255500"/>
            <a:ext cx="846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●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○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 Light"/>
              <a:buChar char="■"/>
              <a:defRPr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0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audsayyad/Applied_Data_Science_Capstone.git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rawpixel.com/image/2229563/official-space-photo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universetoday.com/136263/spacex-ramps-up-reused-spacex-bulgariasat-1-booster-arrives-in-port-as-next-falcon-9-test-fires-for-july-2-intelsat-launch-galler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Falcon_Heavy_Side_Boosters_landing_on_LZ1_and_LZ2_-_2018_(25254688767)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slarati.com/spacex-falcon-9-return-nasa-reuse-interest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ickr.com/photos/spacex/23985921532/in/photostream/" TargetMode="Externa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spacex/40126461411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ctrTitle"/>
          </p:nvPr>
        </p:nvSpPr>
        <p:spPr>
          <a:xfrm>
            <a:off x="228924" y="1590501"/>
            <a:ext cx="4480771" cy="1554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IBM Data Science Capstone Project</a:t>
            </a:r>
            <a:endParaRPr sz="4000" b="0"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"/>
          </p:nvPr>
        </p:nvSpPr>
        <p:spPr>
          <a:xfrm>
            <a:off x="770163" y="3014196"/>
            <a:ext cx="3398291" cy="531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X Falcon 9 Landing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00320-8526-2998-C9AC-385C24E6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8613" y="819458"/>
            <a:ext cx="4076463" cy="3557470"/>
          </a:xfrm>
          <a:prstGeom prst="rect">
            <a:avLst/>
          </a:prstGeom>
        </p:spPr>
      </p:pic>
      <p:pic>
        <p:nvPicPr>
          <p:cNvPr id="4" name="Picture 2" descr="IBM Skills Network Logo - Horizontal-noai copy.png">
            <a:extLst>
              <a:ext uri="{FF2B5EF4-FFF2-40B4-BE49-F238E27FC236}">
                <a16:creationId xmlns:a16="http://schemas.microsoft.com/office/drawing/2014/main" id="{EC93A47B-8F89-7D5D-C36E-CA4633732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1" y="296692"/>
            <a:ext cx="1770631" cy="522766"/>
          </a:xfrm>
          <a:prstGeom prst="rect">
            <a:avLst/>
          </a:prstGeom>
        </p:spPr>
      </p:pic>
      <p:sp>
        <p:nvSpPr>
          <p:cNvPr id="2" name="Google Shape;214;p37">
            <a:extLst>
              <a:ext uri="{FF2B5EF4-FFF2-40B4-BE49-F238E27FC236}">
                <a16:creationId xmlns:a16="http://schemas.microsoft.com/office/drawing/2014/main" id="{36E3131D-CAE3-9195-5310-E3A10C58DAAE}"/>
              </a:ext>
            </a:extLst>
          </p:cNvPr>
          <p:cNvSpPr txBox="1">
            <a:spLocks/>
          </p:cNvSpPr>
          <p:nvPr/>
        </p:nvSpPr>
        <p:spPr>
          <a:xfrm>
            <a:off x="372111" y="4499941"/>
            <a:ext cx="8334644" cy="5315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Mahee Light"/>
              <a:buNone/>
              <a:defRPr sz="2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dirty="0"/>
              <a:t>GitHub link: </a:t>
            </a:r>
            <a:r>
              <a:rPr lang="en-US" dirty="0">
                <a:solidFill>
                  <a:schemeClr val="accent1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https://github.com/saudsayyad/Applied_Data_Science_Capstone.git</a:t>
            </a:r>
            <a:endParaRPr lang="en-US" dirty="0">
              <a:solidFill>
                <a:schemeClr val="accent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5590039" cy="731088"/>
          </a:xfrm>
        </p:spPr>
        <p:txBody>
          <a:bodyPr/>
          <a:lstStyle/>
          <a:p>
            <a:r>
              <a:rPr lang="en-US" sz="3000" dirty="0"/>
              <a:t>EDA with 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328D1-D725-D64F-EC58-1D78419D71ED}"/>
              </a:ext>
            </a:extLst>
          </p:cNvPr>
          <p:cNvSpPr txBox="1"/>
          <p:nvPr/>
        </p:nvSpPr>
        <p:spPr>
          <a:xfrm>
            <a:off x="127132" y="1015420"/>
            <a:ext cx="2922164" cy="332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Scatter Plot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Scatter Plot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Flight Number and Launch Site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and Launch Site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Orbit type and Flight Number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and Orbit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4DB49-EBFB-51F1-4336-A62C70E4BFB2}"/>
              </a:ext>
            </a:extLst>
          </p:cNvPr>
          <p:cNvSpPr txBox="1"/>
          <p:nvPr/>
        </p:nvSpPr>
        <p:spPr>
          <a:xfrm>
            <a:off x="3060179" y="1015420"/>
            <a:ext cx="2922165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Bar Chart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Bar Charts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Success Rate and Orbit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9948E-94C4-92D7-A7CA-45B1984DF659}"/>
              </a:ext>
            </a:extLst>
          </p:cNvPr>
          <p:cNvSpPr txBox="1"/>
          <p:nvPr/>
        </p:nvSpPr>
        <p:spPr>
          <a:xfrm>
            <a:off x="6094703" y="3083569"/>
            <a:ext cx="2922165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charts contain numerical values on both axes and generally used to show the change of a variable over time.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4D110-FC7C-A678-B1E4-4BF5407BB18B}"/>
              </a:ext>
            </a:extLst>
          </p:cNvPr>
          <p:cNvSpPr txBox="1"/>
          <p:nvPr/>
        </p:nvSpPr>
        <p:spPr>
          <a:xfrm>
            <a:off x="6145627" y="1185332"/>
            <a:ext cx="2922165" cy="205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Line charts were produced to visualize the relationship between: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Success Rate and Year (Launch Success Year Trend)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CC7F3-4E61-18DA-02A2-01BDC3CFDCA7}"/>
              </a:ext>
            </a:extLst>
          </p:cNvPr>
          <p:cNvSpPr txBox="1"/>
          <p:nvPr/>
        </p:nvSpPr>
        <p:spPr>
          <a:xfrm>
            <a:off x="3060179" y="3513539"/>
            <a:ext cx="2922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Bar Charts are used to compare numerical value to a categorical variable.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C43B3-E51E-AD52-57F7-519EE4E3E6E9}"/>
              </a:ext>
            </a:extLst>
          </p:cNvPr>
          <p:cNvCxnSpPr/>
          <p:nvPr/>
        </p:nvCxnSpPr>
        <p:spPr>
          <a:xfrm>
            <a:off x="6045931" y="1115568"/>
            <a:ext cx="0" cy="367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813AE9-F233-F15A-7B0F-16D125DD7B07}"/>
              </a:ext>
            </a:extLst>
          </p:cNvPr>
          <p:cNvCxnSpPr/>
          <p:nvPr/>
        </p:nvCxnSpPr>
        <p:spPr>
          <a:xfrm>
            <a:off x="3046694" y="1115568"/>
            <a:ext cx="0" cy="367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" y="232080"/>
            <a:ext cx="2728395" cy="551691"/>
          </a:xfrm>
        </p:spPr>
        <p:txBody>
          <a:bodyPr/>
          <a:lstStyle/>
          <a:p>
            <a:r>
              <a:rPr lang="en-US" sz="3000" dirty="0"/>
              <a:t>EDA with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BF1C2-2A8D-E10B-BEB7-5146A0F007DA}"/>
              </a:ext>
            </a:extLst>
          </p:cNvPr>
          <p:cNvSpPr txBox="1"/>
          <p:nvPr/>
        </p:nvSpPr>
        <p:spPr>
          <a:xfrm>
            <a:off x="311983" y="783771"/>
            <a:ext cx="8520034" cy="4311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SQL queries performed on the data set were used to: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names of the unique launch sites in the space mission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5 records where launch sites begin with the string ‘CCA’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total payload mass carried by boosters launched by NASA (CRS)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Display the average payload mass carried by booster version F9 v1.1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date when the first successful landing outcome on a ground pad was achieved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names of the boosters which had success on a drone ship and a payload mass between 4000 and 6000 kg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total number of successful and failed mission outcomes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names of the booster versions which have carried the maximum payload mass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List the failed landing outcomes on drone ships, their booster versions, and launch site names for 2015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88272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1" y="232080"/>
            <a:ext cx="7114039" cy="617006"/>
          </a:xfrm>
        </p:spPr>
        <p:txBody>
          <a:bodyPr/>
          <a:lstStyle/>
          <a:p>
            <a:r>
              <a:rPr lang="en-US" sz="3000" dirty="0"/>
              <a:t>Build an Interactive Map with Folium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6C5A-4E78-09F8-F533-2C1D5CBD269C}"/>
              </a:ext>
            </a:extLst>
          </p:cNvPr>
          <p:cNvSpPr txBox="1"/>
          <p:nvPr/>
        </p:nvSpPr>
        <p:spPr>
          <a:xfrm>
            <a:off x="267567" y="963168"/>
            <a:ext cx="8608866" cy="409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i="0" u="none" strike="noStrike" baseline="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steps were taken to visualize the launch data on an interactive map:</a:t>
            </a:r>
          </a:p>
          <a:p>
            <a:pPr algn="just"/>
            <a:endParaRPr lang="en-US" sz="1800" b="1" i="0" u="none" strike="noStrike" baseline="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 algn="just">
              <a:spcAft>
                <a:spcPts val="5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Mark all launch sites on a map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Initialize the map using a Folium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Map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Add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folium.Circle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folium.Marker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each launch site on the launch map</a:t>
            </a:r>
          </a:p>
          <a:p>
            <a:pPr algn="just"/>
            <a:endParaRPr lang="en-US" sz="18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 algn="just">
              <a:spcAft>
                <a:spcPts val="500"/>
              </a:spcAft>
              <a:buClr>
                <a:schemeClr val="tx1"/>
              </a:buClr>
              <a:buFont typeface="+mj-lt"/>
              <a:buAutoNum type="arabicParenR" startAt="2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Mark the success/failed launches for each site on a map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many launches have the same coordinates, it makes sense to cluster them together.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Before clustering them, assign a marker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colour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of successful (class = 1) as green, and failed (class = 0) as red.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To put the launches into clusters, for each launch, add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folium.Marker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to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MarkerCluster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()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Create an icon as a text label, assigning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icon_color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the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marker_colour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determined previously.</a:t>
            </a:r>
          </a:p>
        </p:txBody>
      </p:sp>
    </p:spTree>
    <p:extLst>
      <p:ext uri="{BB962C8B-B14F-4D97-AF65-F5344CB8AC3E}">
        <p14:creationId xmlns:p14="http://schemas.microsoft.com/office/powerpoint/2010/main" val="32352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711703" cy="731088"/>
          </a:xfrm>
        </p:spPr>
        <p:txBody>
          <a:bodyPr/>
          <a:lstStyle/>
          <a:p>
            <a:r>
              <a:rPr lang="en-US" sz="3000" dirty="0"/>
              <a:t>Build a Dashboard with </a:t>
            </a:r>
            <a:r>
              <a:rPr lang="en-US" sz="3000" dirty="0" err="1"/>
              <a:t>Plotly</a:t>
            </a:r>
            <a:r>
              <a:rPr lang="en-US" sz="3000" dirty="0"/>
              <a:t> Dash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4AD37-D97C-BBB5-22D6-FD3F111F8B21}"/>
              </a:ext>
            </a:extLst>
          </p:cNvPr>
          <p:cNvSpPr txBox="1"/>
          <p:nvPr/>
        </p:nvSpPr>
        <p:spPr>
          <a:xfrm>
            <a:off x="691889" y="1211362"/>
            <a:ext cx="77602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plots were added to a </a:t>
            </a:r>
            <a:r>
              <a:rPr lang="en-US" sz="1800" b="0" i="0" u="none" strike="noStrike" baseline="0" dirty="0" err="1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Plotly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 Dash dashboard to have an interactive visualization of the data:</a:t>
            </a:r>
          </a:p>
          <a:p>
            <a:endParaRPr lang="en-US" sz="1800" b="0" i="0" u="none" strike="noStrike" baseline="0" dirty="0">
              <a:solidFill>
                <a:srgbClr val="12ABDB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Pie chart showing the total successful launches per site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makes it clear to see which sites are most successful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chart could also be filtered to see the success/failure ratio for an individual site.</a:t>
            </a:r>
          </a:p>
          <a:p>
            <a:endParaRPr lang="en-US" sz="18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arenR" startAt="2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Scatter graph to show the correlation between outcome (success or not) and payload mass (kg)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could be filtered by ranges of payload masses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It could also be filtered by booster version</a:t>
            </a:r>
          </a:p>
        </p:txBody>
      </p:sp>
    </p:spTree>
    <p:extLst>
      <p:ext uri="{BB962C8B-B14F-4D97-AF65-F5344CB8AC3E}">
        <p14:creationId xmlns:p14="http://schemas.microsoft.com/office/powerpoint/2010/main" val="31377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748279" cy="731088"/>
          </a:xfrm>
        </p:spPr>
        <p:txBody>
          <a:bodyPr/>
          <a:lstStyle/>
          <a:p>
            <a:r>
              <a:rPr lang="en-US" sz="3000" dirty="0"/>
              <a:t>Predictive Analysis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2845-C4BD-C8B6-D150-EE41EFDA4D6F}"/>
              </a:ext>
            </a:extLst>
          </p:cNvPr>
          <p:cNvSpPr txBox="1"/>
          <p:nvPr/>
        </p:nvSpPr>
        <p:spPr>
          <a:xfrm>
            <a:off x="691889" y="1067671"/>
            <a:ext cx="7760222" cy="4034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Model Development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Load dataset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Perform necessary data transformations (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standardise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and pre-process)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Split data into training and test data sets, using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train_test_split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()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Decide which type of machine learning algorithms are most appropriate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Create a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GridSearchCV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object and a dictionary of parameters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Fit the object to the parameters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Use the training data set to train the model</a:t>
            </a:r>
          </a:p>
          <a:p>
            <a:pPr algn="just">
              <a:buClr>
                <a:schemeClr val="tx1"/>
              </a:buClr>
            </a:pPr>
            <a:endParaRPr lang="en-US" sz="180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algn="just">
              <a:buClr>
                <a:schemeClr val="tx1"/>
              </a:buClr>
            </a:pPr>
            <a:r>
              <a:rPr lang="en-US" sz="1800" b="1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Model Evaluation</a:t>
            </a:r>
            <a:endParaRPr lang="en-US" sz="1800" b="0" i="0" u="none" strike="noStrike" baseline="0" dirty="0">
              <a:solidFill>
                <a:srgbClr val="000000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each chosen algorithm: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Check the tuned hyperparameters (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best_params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_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Check the accuracy (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score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best_score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_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arenR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Plot and examine the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63564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456117" y="278156"/>
            <a:ext cx="1743074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1C5CD-985D-099C-DAB3-5CB23CEB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4963" y="498490"/>
            <a:ext cx="4442920" cy="414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64094-C3E8-0303-3E15-D7763267AEEC}"/>
              </a:ext>
            </a:extLst>
          </p:cNvPr>
          <p:cNvSpPr txBox="1"/>
          <p:nvPr/>
        </p:nvSpPr>
        <p:spPr>
          <a:xfrm>
            <a:off x="2350540" y="5143500"/>
            <a:ext cx="4442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universetoday.com/136263/spacex-ramps-up-reused-spacex-bulgariasat-1-booster-arrives-in-port-as-next-falcon-9-test-fires-for-july-2-intelsat-launch-galler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0F9719DB-E2D1-3126-0F9E-116DB78C1BDC}"/>
              </a:ext>
            </a:extLst>
          </p:cNvPr>
          <p:cNvSpPr/>
          <p:nvPr/>
        </p:nvSpPr>
        <p:spPr>
          <a:xfrm>
            <a:off x="439838" y="1500591"/>
            <a:ext cx="3449256" cy="648182"/>
          </a:xfrm>
          <a:prstGeom prst="round2Diag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Exploratory Data Analysis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567C101-2C06-F1BA-7C85-DD199AD645D6}"/>
              </a:ext>
            </a:extLst>
          </p:cNvPr>
          <p:cNvSpPr/>
          <p:nvPr/>
        </p:nvSpPr>
        <p:spPr>
          <a:xfrm>
            <a:off x="439838" y="2464583"/>
            <a:ext cx="3449256" cy="648182"/>
          </a:xfrm>
          <a:prstGeom prst="round2Diag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Interactive Analytics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F1237840-33BE-FAE4-D918-A37FFC33D024}"/>
              </a:ext>
            </a:extLst>
          </p:cNvPr>
          <p:cNvSpPr/>
          <p:nvPr/>
        </p:nvSpPr>
        <p:spPr>
          <a:xfrm>
            <a:off x="474563" y="3428575"/>
            <a:ext cx="3449256" cy="648182"/>
          </a:xfrm>
          <a:prstGeom prst="round2DiagRect">
            <a:avLst/>
          </a:prstGeom>
          <a:solidFill>
            <a:srgbClr val="005A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  <a:buClr>
                <a:schemeClr val="tx1"/>
              </a:buClr>
            </a:pPr>
            <a:r>
              <a:rPr lang="en-US" sz="1600" b="1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75936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EDA – With Visualization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6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785111" cy="731088"/>
          </a:xfrm>
        </p:spPr>
        <p:txBody>
          <a:bodyPr/>
          <a:lstStyle/>
          <a:p>
            <a:r>
              <a:rPr lang="en-US" sz="3000" dirty="0"/>
              <a:t>Flight Number vs. Launch 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A1065-27E8-B291-F8EC-F2C3542E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18" y="1387225"/>
            <a:ext cx="4337033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82705-9788-588F-8DF9-A5EAE73F9242}"/>
              </a:ext>
            </a:extLst>
          </p:cNvPr>
          <p:cNvSpPr txBox="1"/>
          <p:nvPr/>
        </p:nvSpPr>
        <p:spPr>
          <a:xfrm>
            <a:off x="347465" y="989707"/>
            <a:ext cx="376733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As the number of flights increases, the rate of success at a launch site increases.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Most of the early flights (flight numbers &lt; 30) were launched from CCAFS SLC 40, and were generally unsuccessful.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flights from VAFB SLC 4E also show this trend, that earlier flights were less successful.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No early flights were launched from KSC LC 39A, so the launches from this site are more successful.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Above a flight number of around 30, there are significantly more successful landings (Class = 1).</a:t>
            </a:r>
          </a:p>
        </p:txBody>
      </p:sp>
    </p:spTree>
    <p:extLst>
      <p:ext uri="{BB962C8B-B14F-4D97-AF65-F5344CB8AC3E}">
        <p14:creationId xmlns:p14="http://schemas.microsoft.com/office/powerpoint/2010/main" val="307620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700023" cy="731088"/>
          </a:xfrm>
        </p:spPr>
        <p:txBody>
          <a:bodyPr/>
          <a:lstStyle/>
          <a:p>
            <a:r>
              <a:rPr lang="en-US" sz="3000" dirty="0"/>
              <a:t>Payload vs. Launch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BF4ED-CB1E-E7D3-921B-9ECD3FA9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1451337"/>
            <a:ext cx="4441515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3C95-323E-ECED-8893-7D4EE43211F2}"/>
              </a:ext>
            </a:extLst>
          </p:cNvPr>
          <p:cNvSpPr txBox="1"/>
          <p:nvPr/>
        </p:nvSpPr>
        <p:spPr>
          <a:xfrm>
            <a:off x="347465" y="1172587"/>
            <a:ext cx="37673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Above the payload mass of around 7000 kg, there are very few unsuccessful landings, but there is also far less data for these heavier launches.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There is no clear correlation between payload mass and success rate for a given launch site.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All sites launched a variety of payload masses, with most of the launches from CCAFS SLC 40 being comparatively lighter payloads (with some outliers).</a:t>
            </a:r>
          </a:p>
        </p:txBody>
      </p:sp>
    </p:spTree>
    <p:extLst>
      <p:ext uri="{BB962C8B-B14F-4D97-AF65-F5344CB8AC3E}">
        <p14:creationId xmlns:p14="http://schemas.microsoft.com/office/powerpoint/2010/main" val="84148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44272"/>
            <a:ext cx="5321815" cy="731088"/>
          </a:xfrm>
        </p:spPr>
        <p:txBody>
          <a:bodyPr/>
          <a:lstStyle/>
          <a:p>
            <a:r>
              <a:rPr lang="en-US" sz="3000" dirty="0"/>
              <a:t>Success Rate vs. Orbit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C2AC6-D051-A8DA-C09C-3DFFE2ED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19602"/>
            <a:ext cx="4282440" cy="336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F9DAF4-ADCA-494B-51B8-CD07572ACAFD}"/>
              </a:ext>
            </a:extLst>
          </p:cNvPr>
          <p:cNvSpPr txBox="1"/>
          <p:nvPr/>
        </p:nvSpPr>
        <p:spPr>
          <a:xfrm>
            <a:off x="228601" y="1172587"/>
            <a:ext cx="39471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bar chart of Success Rate vs. Orbit Type shows that the following orbits have the highest (100%) success rate: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ES-L1(Earth-Sun First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Ubuntu" panose="020B0504030602030204" pitchFamily="34" charset="0"/>
              </a:rPr>
              <a:t>Lagrangian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 Point)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GEO (Geostationary Orbit)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HEO (High Earth Orbit)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SSO (Sun-synchronous Orbit)</a:t>
            </a:r>
          </a:p>
          <a:p>
            <a:pPr algn="just"/>
            <a:endParaRPr lang="en-US" sz="1800" b="0" i="0" u="none" strike="noStrike" baseline="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orbit with the lowest (0%) success rate is: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SO (Heliocentric Orbit)</a:t>
            </a:r>
          </a:p>
        </p:txBody>
      </p:sp>
    </p:spTree>
    <p:extLst>
      <p:ext uri="{BB962C8B-B14F-4D97-AF65-F5344CB8AC3E}">
        <p14:creationId xmlns:p14="http://schemas.microsoft.com/office/powerpoint/2010/main" val="139172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 idx="3"/>
          </p:nvPr>
        </p:nvSpPr>
        <p:spPr>
          <a:xfrm>
            <a:off x="544158" y="1566105"/>
            <a:ext cx="4139191" cy="2432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b="0" dirty="0"/>
              <a:t>01	Executive Summary</a:t>
            </a:r>
            <a:br>
              <a:rPr lang="en" sz="2400" b="0" dirty="0"/>
            </a:br>
            <a:r>
              <a:rPr lang="en" sz="2400" b="0" dirty="0"/>
              <a:t>02	Introduction</a:t>
            </a:r>
            <a:br>
              <a:rPr lang="en" sz="2400" b="0" dirty="0"/>
            </a:br>
            <a:r>
              <a:rPr lang="en" sz="2400" b="0" dirty="0"/>
              <a:t>03	Methodology</a:t>
            </a:r>
            <a:br>
              <a:rPr lang="en" sz="2400" b="0" dirty="0"/>
            </a:br>
            <a:r>
              <a:rPr lang="en" sz="2400" b="0" dirty="0"/>
              <a:t>04	Results</a:t>
            </a:r>
            <a:br>
              <a:rPr lang="en" sz="2400" b="0" dirty="0"/>
            </a:br>
            <a:r>
              <a:rPr lang="en" sz="2400" b="0" dirty="0"/>
              <a:t>05	Conclusion</a:t>
            </a:r>
            <a:br>
              <a:rPr lang="en" sz="2400" b="0" dirty="0"/>
            </a:br>
            <a:r>
              <a:rPr lang="en" sz="2400" b="0" dirty="0"/>
              <a:t>06	Appendix</a:t>
            </a:r>
            <a:endParaRPr sz="2400" b="0" dirty="0"/>
          </a:p>
        </p:txBody>
      </p:sp>
      <p:sp>
        <p:nvSpPr>
          <p:cNvPr id="25" name="Google Shape;253;p40">
            <a:extLst>
              <a:ext uri="{FF2B5EF4-FFF2-40B4-BE49-F238E27FC236}">
                <a16:creationId xmlns:a16="http://schemas.microsoft.com/office/drawing/2014/main" id="{804A1384-FF6E-6481-4493-C5CE311A091D}"/>
              </a:ext>
            </a:extLst>
          </p:cNvPr>
          <p:cNvSpPr txBox="1">
            <a:spLocks/>
          </p:cNvSpPr>
          <p:nvPr/>
        </p:nvSpPr>
        <p:spPr>
          <a:xfrm>
            <a:off x="375093" y="278156"/>
            <a:ext cx="4477323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663191" cy="731088"/>
          </a:xfrm>
        </p:spPr>
        <p:txBody>
          <a:bodyPr/>
          <a:lstStyle/>
          <a:p>
            <a:r>
              <a:rPr lang="en-US" sz="3000" dirty="0"/>
              <a:t>Flight Number vs. Orbit Type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83350B-6D67-8C21-8D3A-B3D26B15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1323975"/>
            <a:ext cx="4291591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E4D88-BE0F-1A91-A234-BC02FA937907}"/>
              </a:ext>
            </a:extLst>
          </p:cNvPr>
          <p:cNvSpPr txBox="1"/>
          <p:nvPr/>
        </p:nvSpPr>
        <p:spPr>
          <a:xfrm>
            <a:off x="316985" y="1096387"/>
            <a:ext cx="43312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100% success rate in SSO is more impressive, with 5 successful flights.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</p:txBody>
      </p:sp>
    </p:spTree>
    <p:extLst>
      <p:ext uri="{BB962C8B-B14F-4D97-AF65-F5344CB8AC3E}">
        <p14:creationId xmlns:p14="http://schemas.microsoft.com/office/powerpoint/2010/main" val="17782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419607" cy="731088"/>
          </a:xfrm>
        </p:spPr>
        <p:txBody>
          <a:bodyPr/>
          <a:lstStyle/>
          <a:p>
            <a:r>
              <a:rPr lang="en-US" sz="3000" dirty="0"/>
              <a:t>Payload vs. Orbit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CDA8A-2C9C-8C95-9F02-04E19AEF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339215"/>
            <a:ext cx="4276351" cy="31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407DC1-A342-68A2-9AD0-EE7B53B6FF39}"/>
              </a:ext>
            </a:extLst>
          </p:cNvPr>
          <p:cNvSpPr txBox="1"/>
          <p:nvPr/>
        </p:nvSpPr>
        <p:spPr>
          <a:xfrm>
            <a:off x="316985" y="1096387"/>
            <a:ext cx="40111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scatter plot of Orbit Type vs. Payload Mass shows that: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following orbit types have more success with heavy payloads: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PO 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ISS</a:t>
            </a:r>
          </a:p>
          <a:p>
            <a:pPr lvl="1" algn="just"/>
            <a:r>
              <a:rPr lang="en-US" sz="1800" b="0" i="0" u="none" strike="noStrike" baseline="0" dirty="0">
                <a:solidFill>
                  <a:srgbClr val="006FAC"/>
                </a:solidFill>
                <a:latin typeface="Mukta Mahee Light" panose="020B0604020202020204" charset="0"/>
                <a:cs typeface="Mukta Mahee Light" panose="020B0604020202020204" charset="0"/>
              </a:rPr>
              <a:t>	•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LEO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For GTO, the relationship between payload mass and success rate is unclear.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VLEO (Very Low Earth Orbit) launches are associated with heavier payloads, which makes intuitive sense.</a:t>
            </a:r>
          </a:p>
        </p:txBody>
      </p:sp>
    </p:spTree>
    <p:extLst>
      <p:ext uri="{BB962C8B-B14F-4D97-AF65-F5344CB8AC3E}">
        <p14:creationId xmlns:p14="http://schemas.microsoft.com/office/powerpoint/2010/main" val="395378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5785111" cy="731088"/>
          </a:xfrm>
        </p:spPr>
        <p:txBody>
          <a:bodyPr/>
          <a:lstStyle/>
          <a:p>
            <a:r>
              <a:rPr lang="en-US" sz="3000" dirty="0"/>
              <a:t>Launch Success Yearly Trend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452E49-5D6D-677B-0438-10F22978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1276350"/>
            <a:ext cx="4231862" cy="32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07E95-2E12-8F4C-91C7-01D6FE852552}"/>
              </a:ext>
            </a:extLst>
          </p:cNvPr>
          <p:cNvSpPr txBox="1"/>
          <p:nvPr/>
        </p:nvSpPr>
        <p:spPr>
          <a:xfrm>
            <a:off x="347465" y="1340227"/>
            <a:ext cx="3813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line chart of yearly average success rate shows that: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Between 2010 and 2013, all landings were unsuccessful (as the success rate is 0).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After 2013, the success rate generally increased, despite small dips in 2018 and 2020.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After 2016, there was always a greater than 50% chance of success.</a:t>
            </a:r>
          </a:p>
        </p:txBody>
      </p:sp>
    </p:spTree>
    <p:extLst>
      <p:ext uri="{BB962C8B-B14F-4D97-AF65-F5344CB8AC3E}">
        <p14:creationId xmlns:p14="http://schemas.microsoft.com/office/powerpoint/2010/main" val="235100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EDA – With SQL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7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4443991" cy="731088"/>
          </a:xfrm>
        </p:spPr>
        <p:txBody>
          <a:bodyPr/>
          <a:lstStyle/>
          <a:p>
            <a:r>
              <a:rPr lang="en-US" sz="3000" dirty="0"/>
              <a:t>All Launch Site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BE97D-56BC-6068-7736-5948B05B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2" y="1286068"/>
            <a:ext cx="5948216" cy="218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4B185-4CC8-6074-335A-4B64F86E003F}"/>
              </a:ext>
            </a:extLst>
          </p:cNvPr>
          <p:cNvSpPr txBox="1"/>
          <p:nvPr/>
        </p:nvSpPr>
        <p:spPr>
          <a:xfrm>
            <a:off x="644974" y="3926672"/>
            <a:ext cx="785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keyword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Distinct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returns all unique/Distinct values from Launch Site column.</a:t>
            </a:r>
          </a:p>
        </p:txBody>
      </p:sp>
    </p:spTree>
    <p:extLst>
      <p:ext uri="{BB962C8B-B14F-4D97-AF65-F5344CB8AC3E}">
        <p14:creationId xmlns:p14="http://schemas.microsoft.com/office/powerpoint/2010/main" val="305563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894583" cy="731088"/>
          </a:xfrm>
        </p:spPr>
        <p:txBody>
          <a:bodyPr/>
          <a:lstStyle/>
          <a:p>
            <a:r>
              <a:rPr lang="en-US" sz="3000" dirty="0"/>
              <a:t>Launch Site Names Begin with ‘CCA’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A851-9D58-6B53-E757-B34FD90C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07" y="1210595"/>
            <a:ext cx="6894583" cy="246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FC504-F2BF-5C71-B4E1-25E17684F77F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clause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use to add condition in queries while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LIMIT 5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fetches only 5 record and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Like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with a wildcard to retrieve values starting with </a:t>
            </a:r>
            <a:r>
              <a:rPr lang="en-US" sz="180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‘CCA’</a:t>
            </a:r>
            <a:endParaRPr lang="en-US" sz="1800" b="0" i="0" u="none" strike="noStrike" baseline="0" dirty="0">
              <a:solidFill>
                <a:srgbClr val="FFFF00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1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3980695" cy="731088"/>
          </a:xfrm>
        </p:spPr>
        <p:txBody>
          <a:bodyPr/>
          <a:lstStyle/>
          <a:p>
            <a:r>
              <a:rPr lang="en-US" sz="3000" dirty="0"/>
              <a:t>Total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029E4-C2FB-E6A8-5087-DB9114A3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65" y="1698595"/>
            <a:ext cx="8427067" cy="149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BDECC-76CD-1FA2-61F7-E7E405B1CEA2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Total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is used to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calculate the tota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l of Payload Mass. While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 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used to filter the results.</a:t>
            </a:r>
            <a:endParaRPr lang="en-US" sz="1800" b="0" i="0" u="none" strike="noStrike" baseline="0" dirty="0">
              <a:solidFill>
                <a:srgbClr val="2C7AAA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2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345943" cy="731088"/>
          </a:xfrm>
        </p:spPr>
        <p:txBody>
          <a:bodyPr/>
          <a:lstStyle/>
          <a:p>
            <a:r>
              <a:rPr lang="en-US" sz="3000" dirty="0"/>
              <a:t>Average Payload Mass by F9 v1.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6B300-5518-E35F-9931-4F715EAA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6" y="1520360"/>
            <a:ext cx="8565888" cy="151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DC90C-2F9A-2269-5BBC-985C23175242}"/>
              </a:ext>
            </a:extLst>
          </p:cNvPr>
          <p:cNvSpPr txBox="1"/>
          <p:nvPr/>
        </p:nvSpPr>
        <p:spPr>
          <a:xfrm>
            <a:off x="644974" y="3822169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keyword </a:t>
            </a:r>
            <a:r>
              <a:rPr lang="en-US" sz="180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AVG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 is used to calculate the average of the Payload_Mass_KG_ column and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to filter results for Booster Version </a:t>
            </a:r>
            <a:r>
              <a:rPr lang="en-US" sz="180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F9 v1.1.</a:t>
            </a:r>
            <a:endParaRPr lang="en-US" sz="1800" b="0" i="0" u="none" strike="noStrike" baseline="0" dirty="0">
              <a:solidFill>
                <a:srgbClr val="FFFF00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98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7162807" cy="731088"/>
          </a:xfrm>
        </p:spPr>
        <p:txBody>
          <a:bodyPr/>
          <a:lstStyle/>
          <a:p>
            <a:r>
              <a:rPr lang="en-US" sz="3000" dirty="0"/>
              <a:t>First Successful Ground Landing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6CE8B-4508-49E2-B4F8-D753365A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98" y="1368115"/>
            <a:ext cx="7997004" cy="1571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9AC5-BE63-1B0E-A0F5-3949A2645AEF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MIN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calculate the minimum of the 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Mukta Mahee Light" panose="020B0604020202020204" charset="0"/>
                <a:cs typeface="Mukta Mahee Light" panose="020B0604020202020204" charset="0"/>
              </a:rPr>
              <a:t>DATE</a:t>
            </a:r>
            <a:r>
              <a:rPr lang="en-US" sz="1800" b="0" i="0" u="none" strike="noStrike" baseline="0" dirty="0">
                <a:solidFill>
                  <a:srgbClr val="D59D68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column, i.e. the first date, and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(and the associated condition) filters the results to only the successful ground pad landings.</a:t>
            </a:r>
          </a:p>
        </p:txBody>
      </p:sp>
    </p:spTree>
    <p:extLst>
      <p:ext uri="{BB962C8B-B14F-4D97-AF65-F5344CB8AC3E}">
        <p14:creationId xmlns:p14="http://schemas.microsoft.com/office/powerpoint/2010/main" val="147675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5" y="232080"/>
            <a:ext cx="8461249" cy="110904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Successful Drone Ship Landing with Payload between 4000 and 6000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7D7B9-AEDC-2FE9-119A-1ADD7563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4" y="1585576"/>
            <a:ext cx="7911568" cy="1972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D9425-A027-7FBA-4879-AF7FF103B272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filter the results to include only those that satisfy both conditions in the brackets (as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also used).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allows for 4000 &lt; x &lt; 6000 values to be selected.</a:t>
            </a:r>
          </a:p>
        </p:txBody>
      </p:sp>
    </p:spTree>
    <p:extLst>
      <p:ext uri="{BB962C8B-B14F-4D97-AF65-F5344CB8AC3E}">
        <p14:creationId xmlns:p14="http://schemas.microsoft.com/office/powerpoint/2010/main" val="303079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75093" y="278156"/>
            <a:ext cx="4477323" cy="734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Executive Summary</a:t>
            </a:r>
            <a:endParaRPr sz="3200" dirty="0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49F99454-E03D-7A74-DAF9-39D022EF88D8}"/>
              </a:ext>
            </a:extLst>
          </p:cNvPr>
          <p:cNvSpPr txBox="1">
            <a:spLocks/>
          </p:cNvSpPr>
          <p:nvPr/>
        </p:nvSpPr>
        <p:spPr>
          <a:xfrm>
            <a:off x="570165" y="1012634"/>
            <a:ext cx="3860176" cy="211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b="1" dirty="0"/>
              <a:t>Summary of Methodologies:</a:t>
            </a:r>
          </a:p>
          <a:p>
            <a:pPr marL="0" indent="0"/>
            <a:r>
              <a:rPr lang="en-US" dirty="0"/>
              <a:t>This project follows thee steps: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Data Wrangling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Exploratory Data Analysis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Visual Analytics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Predictive Analysis (Classification</a:t>
            </a:r>
            <a:r>
              <a:rPr lang="en-US" dirty="0"/>
              <a:t>)</a:t>
            </a:r>
          </a:p>
        </p:txBody>
      </p:sp>
      <p:sp>
        <p:nvSpPr>
          <p:cNvPr id="6" name="Google Shape;264;p41">
            <a:extLst>
              <a:ext uri="{FF2B5EF4-FFF2-40B4-BE49-F238E27FC236}">
                <a16:creationId xmlns:a16="http://schemas.microsoft.com/office/drawing/2014/main" id="{9EE7617F-6E4C-6E34-DACC-4A6E1EE8AE21}"/>
              </a:ext>
            </a:extLst>
          </p:cNvPr>
          <p:cNvSpPr txBox="1">
            <a:spLocks/>
          </p:cNvSpPr>
          <p:nvPr/>
        </p:nvSpPr>
        <p:spPr>
          <a:xfrm>
            <a:off x="570165" y="2976891"/>
            <a:ext cx="4477323" cy="189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0" indent="0"/>
            <a:r>
              <a:rPr lang="en-US" b="1" dirty="0"/>
              <a:t>Summary of Results:</a:t>
            </a:r>
          </a:p>
          <a:p>
            <a:pPr marL="0" indent="0"/>
            <a:r>
              <a:rPr lang="en-US" dirty="0"/>
              <a:t>This project produced the following outputs and visualizations: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Exploratory Data Analysis (EDA) results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Geospatial Analytics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Dashboard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Predictive Analysis of classification models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E693F-1276-6F0F-5EDD-ECB6DBEB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8720" y="438912"/>
            <a:ext cx="3770188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8394199" cy="999312"/>
          </a:xfrm>
        </p:spPr>
        <p:txBody>
          <a:bodyPr/>
          <a:lstStyle/>
          <a:p>
            <a:pPr algn="l"/>
            <a:r>
              <a:rPr lang="en-US" sz="3000" dirty="0"/>
              <a:t>Total Number of Successful and Failure Mission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401B6-2624-39AB-71C4-90A59D18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0" y="1364597"/>
            <a:ext cx="8198820" cy="195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CB927-870C-7200-A6FA-4BCE64145760}"/>
              </a:ext>
            </a:extLst>
          </p:cNvPr>
          <p:cNvSpPr txBox="1"/>
          <p:nvPr/>
        </p:nvSpPr>
        <p:spPr>
          <a:xfrm>
            <a:off x="644974" y="3926672"/>
            <a:ext cx="785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COUNT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calculate the total number of mission outcomes, and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GROUPBY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also used to group these results by the type of mission outcome.</a:t>
            </a:r>
          </a:p>
        </p:txBody>
      </p:sp>
    </p:spTree>
    <p:extLst>
      <p:ext uri="{BB962C8B-B14F-4D97-AF65-F5344CB8AC3E}">
        <p14:creationId xmlns:p14="http://schemas.microsoft.com/office/powerpoint/2010/main" val="21738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32080"/>
            <a:ext cx="6955543" cy="731088"/>
          </a:xfrm>
        </p:spPr>
        <p:txBody>
          <a:bodyPr/>
          <a:lstStyle/>
          <a:p>
            <a:r>
              <a:rPr lang="en-US" sz="3000" dirty="0"/>
              <a:t>Boosters Carried Maximum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3E77-5027-3C75-11E2-149359B4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4" y="1302246"/>
            <a:ext cx="7447211" cy="1269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91BF0-64B2-B5F1-C445-A4AEE5DD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319" y="1106303"/>
            <a:ext cx="1147412" cy="32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E3874-C6DB-B896-94E5-9E89CCF3F899}"/>
              </a:ext>
            </a:extLst>
          </p:cNvPr>
          <p:cNvSpPr txBox="1"/>
          <p:nvPr/>
        </p:nvSpPr>
        <p:spPr>
          <a:xfrm>
            <a:off x="347465" y="3072327"/>
            <a:ext cx="6853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 subquery is used here.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statement within the brackets finds the maximum payload, and this value is used in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condition.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DISTINCT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then used to retrieve only distinct /unique booster versions. </a:t>
            </a:r>
          </a:p>
        </p:txBody>
      </p:sp>
    </p:spTree>
    <p:extLst>
      <p:ext uri="{BB962C8B-B14F-4D97-AF65-F5344CB8AC3E}">
        <p14:creationId xmlns:p14="http://schemas.microsoft.com/office/powerpoint/2010/main" val="3123892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65" y="244272"/>
            <a:ext cx="4224535" cy="731088"/>
          </a:xfrm>
        </p:spPr>
        <p:txBody>
          <a:bodyPr/>
          <a:lstStyle/>
          <a:p>
            <a:r>
              <a:rPr lang="en-US" sz="3000" dirty="0"/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6EB7-8D40-30AD-FF70-F8A37161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22" y="1240734"/>
            <a:ext cx="6751556" cy="209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E0A0D-8141-72D6-38F2-E34D6B943398}"/>
              </a:ext>
            </a:extLst>
          </p:cNvPr>
          <p:cNvSpPr txBox="1"/>
          <p:nvPr/>
        </p:nvSpPr>
        <p:spPr>
          <a:xfrm>
            <a:off x="644974" y="3926672"/>
            <a:ext cx="7854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keyword is used to filter the results to include only failed landing outcomes,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Mukta Mahee Light" panose="020B0604020202020204" charset="0"/>
                <a:cs typeface="Mukta Mahee Light" panose="020B0604020202020204" charset="0"/>
              </a:rPr>
              <a:t>AND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is used to combine two conditions.</a:t>
            </a:r>
            <a:endParaRPr lang="en-US" sz="1800" b="0" i="0" u="none" strike="noStrike" baseline="0" dirty="0">
              <a:solidFill>
                <a:srgbClr val="2C7AAA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3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104808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Rank Landing Outcomes Between 2010-06-04 and 2017-03-20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F9D45-8CA9-C61F-E57D-45FD11B7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6" y="1703120"/>
            <a:ext cx="4745866" cy="238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B34E2A-8A1B-0D87-5CA7-3612F20CA1AD}"/>
              </a:ext>
            </a:extLst>
          </p:cNvPr>
          <p:cNvSpPr txBox="1"/>
          <p:nvPr/>
        </p:nvSpPr>
        <p:spPr>
          <a:xfrm>
            <a:off x="5151117" y="1605152"/>
            <a:ext cx="36793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Consolas" panose="020B0609020204030204" pitchFamily="49" charset="0"/>
              </a:rPr>
              <a:t>WHERE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keyword is used with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Consolas" panose="020B0609020204030204" pitchFamily="49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keyword to filter the results to dates only within those specified. The results are then grouped and ordered, using the keywords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Ubuntu" panose="020B0504030602030204" pitchFamily="34" charset="0"/>
              </a:rPr>
              <a:t>GROUP BY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2C7AAA"/>
                </a:solidFill>
                <a:latin typeface="Ubuntu" panose="020B0504030602030204" pitchFamily="34" charset="0"/>
              </a:rPr>
              <a:t>ORDER BY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, respectively, where DESC is used to specify the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187071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122744" y="1573050"/>
            <a:ext cx="6898512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Launch Sites Proximity Analysis –</a:t>
            </a:r>
            <a:br>
              <a:rPr lang="en-US" sz="4000" b="1" i="0" u="none" strike="noStrike" baseline="0" dirty="0">
                <a:gradFill>
                  <a:gsLst>
                    <a:gs pos="0">
                      <a:schemeClr val="bg1">
                        <a:lumMod val="10000"/>
                        <a:lumOff val="90000"/>
                      </a:schemeClr>
                    </a:gs>
                    <a:gs pos="23000">
                      <a:schemeClr val="tx1">
                        <a:lumMod val="75000"/>
                      </a:schemeClr>
                    </a:gs>
                    <a:gs pos="69000">
                      <a:schemeClr val="bg1">
                        <a:lumMod val="10000"/>
                        <a:lumOff val="90000"/>
                      </a:schemeClr>
                    </a:gs>
                    <a:gs pos="97000">
                      <a:schemeClr val="tx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2C7AAA"/>
                </a:solidFill>
                <a:latin typeface="Raleway" pitchFamily="2" charset="0"/>
              </a:rPr>
              <a:t>Folium Interactive Map</a:t>
            </a:r>
            <a:endParaRPr sz="4000" dirty="0">
              <a:solidFill>
                <a:srgbClr val="2C7AAA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4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03" y="232080"/>
            <a:ext cx="8517131" cy="8474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Marking All Launch Sites 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B5D7D-31B3-C9D8-9248-571767BC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2" y="1079500"/>
            <a:ext cx="4272643" cy="25526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5E89EFC-9D7C-FD4D-E5DA-658671D73007}"/>
              </a:ext>
            </a:extLst>
          </p:cNvPr>
          <p:cNvSpPr/>
          <p:nvPr/>
        </p:nvSpPr>
        <p:spPr>
          <a:xfrm>
            <a:off x="4572000" y="2336800"/>
            <a:ext cx="152400" cy="141605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22B62-FA74-C423-BE6C-23EF3FC18D7C}"/>
              </a:ext>
            </a:extLst>
          </p:cNvPr>
          <p:cNvSpPr/>
          <p:nvPr/>
        </p:nvSpPr>
        <p:spPr>
          <a:xfrm>
            <a:off x="591820" y="1635760"/>
            <a:ext cx="144780" cy="14478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CDFE9-4788-E01E-C929-7CD98650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23" y="1079500"/>
            <a:ext cx="3684245" cy="25526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F07DB5-3AEA-6E05-5CC1-2ABDFFDB6C5F}"/>
              </a:ext>
            </a:extLst>
          </p:cNvPr>
          <p:cNvSpPr/>
          <p:nvPr/>
        </p:nvSpPr>
        <p:spPr>
          <a:xfrm>
            <a:off x="7940040" y="2249165"/>
            <a:ext cx="116840" cy="12446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4D78EA-3E07-7CBD-5957-34427E9A997F}"/>
              </a:ext>
            </a:extLst>
          </p:cNvPr>
          <p:cNvSpPr/>
          <p:nvPr/>
        </p:nvSpPr>
        <p:spPr>
          <a:xfrm>
            <a:off x="8128000" y="2283142"/>
            <a:ext cx="116840" cy="12446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17AD1-2C26-6AE2-2A97-443A1A15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07" y="3778040"/>
            <a:ext cx="1930761" cy="12378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98B930-BC2F-ABC8-8740-7CD2C579DDE4}"/>
              </a:ext>
            </a:extLst>
          </p:cNvPr>
          <p:cNvSpPr txBox="1"/>
          <p:nvPr/>
        </p:nvSpPr>
        <p:spPr>
          <a:xfrm>
            <a:off x="559072" y="4084897"/>
            <a:ext cx="5330763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All SpaceX launch site are on coasts of the United States of America, Specifically on east coast.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676A70-86FE-03ED-9014-5DAADDD7E9A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702082" y="2336800"/>
            <a:ext cx="3237958" cy="207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9FF276-222E-8E8E-A9D2-4617E35C73F4}"/>
              </a:ext>
            </a:extLst>
          </p:cNvPr>
          <p:cNvCxnSpPr>
            <a:cxnSpLocks/>
          </p:cNvCxnSpPr>
          <p:nvPr/>
        </p:nvCxnSpPr>
        <p:spPr>
          <a:xfrm flipH="1">
            <a:off x="8056880" y="2478405"/>
            <a:ext cx="187960" cy="158559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71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867515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Success/Failed Launch on each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11EB1-2DCD-1FB2-CB30-CB620A1A9915}"/>
              </a:ext>
            </a:extLst>
          </p:cNvPr>
          <p:cNvSpPr txBox="1"/>
          <p:nvPr/>
        </p:nvSpPr>
        <p:spPr>
          <a:xfrm>
            <a:off x="5595108" y="1442115"/>
            <a:ext cx="3408668" cy="1687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Launches have been grouped into clusters, where green color shows success while red color shows failed launches. 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Most o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f the launches has done in Florida and California.</a:t>
            </a:r>
            <a:endParaRPr lang="en-US" sz="1600" b="0" i="0" dirty="0">
              <a:solidFill>
                <a:schemeClr val="tx1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AD208-9E67-221F-C7CB-A2619D38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2" y="1099595"/>
            <a:ext cx="4721769" cy="237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6E7CD-91C1-C3A4-C9E4-56CC1018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71" y="3666568"/>
            <a:ext cx="2819207" cy="1346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B89DD-E5DD-D256-1A08-F531DA6C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77" y="3699858"/>
            <a:ext cx="1597304" cy="1346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8EFF0B-F40C-AAF7-F428-12AE2872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95" y="3699858"/>
            <a:ext cx="1737308" cy="134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6A5CBC-907F-4954-5C51-CD9249D9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419" y="3666568"/>
            <a:ext cx="1597305" cy="13467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A80B9C-03AE-CA6C-5802-41A1E00E149D}"/>
              </a:ext>
            </a:extLst>
          </p:cNvPr>
          <p:cNvCxnSpPr>
            <a:cxnSpLocks/>
          </p:cNvCxnSpPr>
          <p:nvPr/>
        </p:nvCxnSpPr>
        <p:spPr>
          <a:xfrm>
            <a:off x="1041722" y="2571750"/>
            <a:ext cx="277792" cy="14793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CD39B3-A101-D646-43B2-327449BF7AB3}"/>
              </a:ext>
            </a:extLst>
          </p:cNvPr>
          <p:cNvCxnSpPr>
            <a:cxnSpLocks/>
          </p:cNvCxnSpPr>
          <p:nvPr/>
        </p:nvCxnSpPr>
        <p:spPr>
          <a:xfrm>
            <a:off x="3599725" y="2846437"/>
            <a:ext cx="1995383" cy="95005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6C27AA-ACE8-5F5B-5D1B-AE828EA2DDF7}"/>
              </a:ext>
            </a:extLst>
          </p:cNvPr>
          <p:cNvCxnSpPr>
            <a:cxnSpLocks/>
          </p:cNvCxnSpPr>
          <p:nvPr/>
        </p:nvCxnSpPr>
        <p:spPr>
          <a:xfrm flipH="1">
            <a:off x="3599725" y="4236541"/>
            <a:ext cx="810229" cy="10337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8973BC-830A-8149-2F4A-9C17BF518A50}"/>
              </a:ext>
            </a:extLst>
          </p:cNvPr>
          <p:cNvCxnSpPr>
            <a:cxnSpLocks/>
          </p:cNvCxnSpPr>
          <p:nvPr/>
        </p:nvCxnSpPr>
        <p:spPr>
          <a:xfrm flipV="1">
            <a:off x="6936928" y="4373210"/>
            <a:ext cx="598191" cy="10619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57564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Launch Site Distance to Proximities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2D088-6846-F99E-3355-677DCBC8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9" y="918195"/>
            <a:ext cx="4834132" cy="2431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402137-967D-E340-5853-EFD48A17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18" y="918195"/>
            <a:ext cx="3120758" cy="1088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8BEA5-93B9-C551-B8DD-53986271FFE7}"/>
              </a:ext>
            </a:extLst>
          </p:cNvPr>
          <p:cNvSpPr txBox="1"/>
          <p:nvPr/>
        </p:nvSpPr>
        <p:spPr>
          <a:xfrm>
            <a:off x="377950" y="3902695"/>
            <a:ext cx="448615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We used </a:t>
            </a:r>
            <a:r>
              <a:rPr lang="en-US" sz="1600" b="0" i="0" dirty="0">
                <a:solidFill>
                  <a:srgbClr val="81DEFF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launch site as example from where we can understand of launch sites.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CD8A6-D43B-0FDA-5102-960D99FF275D}"/>
              </a:ext>
            </a:extLst>
          </p:cNvPr>
          <p:cNvSpPr txBox="1"/>
          <p:nvPr/>
        </p:nvSpPr>
        <p:spPr>
          <a:xfrm>
            <a:off x="5464063" y="2239678"/>
            <a:ext cx="3408668" cy="2851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railways? 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coast line is only 0.87km due East.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highways? 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highway is only 0.59km away. 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Are launch sites in close proximity to railways?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railway is only 1.29 km away.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Do launch sites keep certain distance away from cities? </a:t>
            </a:r>
          </a:p>
          <a:p>
            <a:pPr algn="just">
              <a:buClr>
                <a:schemeClr val="tx1"/>
              </a:buClr>
            </a:pPr>
            <a:r>
              <a:rPr lang="en-US" sz="1300" b="0" i="0" u="none" strike="noStrike" baseline="0" dirty="0">
                <a:solidFill>
                  <a:srgbClr val="81DEFF"/>
                </a:solidFill>
                <a:latin typeface="Mukta Mahee Light" panose="020B0604020202020204" charset="0"/>
                <a:cs typeface="Mukta Mahee Light" panose="020B0604020202020204" charset="0"/>
              </a:rPr>
              <a:t>YES. </a:t>
            </a:r>
            <a:r>
              <a:rPr lang="en-US" sz="13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nearest city is 51.74 km away.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6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122744" y="1573050"/>
            <a:ext cx="6898512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Interactive Dashboard –</a:t>
            </a:r>
            <a:br>
              <a:rPr lang="en-US" sz="4000" b="1" i="0" u="none" strike="noStrike" baseline="0" dirty="0">
                <a:gradFill>
                  <a:gsLst>
                    <a:gs pos="0">
                      <a:schemeClr val="bg1">
                        <a:lumMod val="10000"/>
                        <a:lumOff val="90000"/>
                      </a:schemeClr>
                    </a:gs>
                    <a:gs pos="23000">
                      <a:schemeClr val="tx1">
                        <a:lumMod val="75000"/>
                      </a:schemeClr>
                    </a:gs>
                    <a:gs pos="69000">
                      <a:schemeClr val="bg1">
                        <a:lumMod val="10000"/>
                        <a:lumOff val="90000"/>
                      </a:schemeClr>
                    </a:gs>
                    <a:gs pos="97000">
                      <a:schemeClr val="tx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2C7AAA"/>
                </a:solidFill>
                <a:latin typeface="Raleway" pitchFamily="2" charset="0"/>
              </a:rPr>
              <a:t>Plotly Dash</a:t>
            </a:r>
            <a:endParaRPr sz="4000" dirty="0">
              <a:solidFill>
                <a:srgbClr val="2C7AAA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2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6061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Total Success launches by 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F8B0AB-460D-F9A5-DB30-AB27A9C6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8" y="1062189"/>
            <a:ext cx="8601463" cy="2468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0A0116-368A-EFA2-AE8B-F44079FA82B5}"/>
              </a:ext>
            </a:extLst>
          </p:cNvPr>
          <p:cNvSpPr txBox="1"/>
          <p:nvPr/>
        </p:nvSpPr>
        <p:spPr>
          <a:xfrm>
            <a:off x="271269" y="3853418"/>
            <a:ext cx="8601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launch site </a:t>
            </a:r>
            <a:r>
              <a:rPr lang="en-US" sz="16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KSC LC-39 A </a:t>
            </a: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most successful launches, with 41.7% of the total successful launches.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While launch site </a:t>
            </a:r>
            <a:r>
              <a:rPr lang="en-US" sz="1600" dirty="0">
                <a:solidFill>
                  <a:srgbClr val="00B0F0"/>
                </a:solidFill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6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lowest success rate, with 12.5%.</a:t>
            </a:r>
            <a:endParaRPr lang="en-US" sz="1600" dirty="0"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3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375093" y="278156"/>
            <a:ext cx="2843595" cy="73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ACC-AE4E-5B3B-811F-EDA631799D16}"/>
              </a:ext>
            </a:extLst>
          </p:cNvPr>
          <p:cNvSpPr txBox="1"/>
          <p:nvPr/>
        </p:nvSpPr>
        <p:spPr>
          <a:xfrm>
            <a:off x="375093" y="1095897"/>
            <a:ext cx="5330763" cy="354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SpaceX launches Falcon 9 rocket at a cost of 62 million dollars. </a:t>
            </a:r>
            <a:r>
              <a:rPr lang="en-US" sz="16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This is considerably cheaper than other providers (which usually cost upwards of $165m), and much of the savings are because SpaceX can land, and then re-use the first stage of the rocket.</a:t>
            </a:r>
          </a:p>
          <a:p>
            <a:pPr algn="just">
              <a:lnSpc>
                <a:spcPct val="108000"/>
              </a:lnSpc>
              <a:buClr>
                <a:schemeClr val="tx1"/>
              </a:buClr>
            </a:pPr>
            <a:endParaRPr lang="en-US" sz="1600" b="0" i="0" u="none" strike="noStrike" baseline="0" dirty="0">
              <a:solidFill>
                <a:srgbClr val="FFFFFF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f we can make predictions on whether the first stage will land ,we can determine the cost of a launch. And use this information to asses whether or not an alternate company should bid and 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paceX for a rocket launch.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Thi</a:t>
            </a: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s project will ultimately predict if the SpaceX Falcon 9 first stage will land successfully. </a:t>
            </a:r>
            <a:endParaRPr lang="en-US" sz="1600" b="0" i="0" dirty="0">
              <a:solidFill>
                <a:schemeClr val="tx1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B9A2E-DE3C-90A6-5855-FB37E2E26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60735" y="475488"/>
            <a:ext cx="2508172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3" y="232080"/>
            <a:ext cx="8720332" cy="7077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Launch Site with Highest Launch Success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71A2E-05AB-5ACF-0FD2-381B13EF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" y="965200"/>
            <a:ext cx="8601464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ABA64-97EE-2E92-D679-C3CFFFA93DF8}"/>
              </a:ext>
            </a:extLst>
          </p:cNvPr>
          <p:cNvSpPr txBox="1"/>
          <p:nvPr/>
        </p:nvSpPr>
        <p:spPr>
          <a:xfrm>
            <a:off x="271267" y="3902695"/>
            <a:ext cx="8601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Ubuntu" panose="020B0504030602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The launch site 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Ubuntu" panose="020B0504030602030204" pitchFamily="34" charset="0"/>
              </a:rPr>
              <a:t>KSC LC-39 A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Ubuntu" panose="020B0504030602030204" pitchFamily="34" charset="0"/>
              </a:rPr>
              <a:t> had the highest rate of successful launches, with a 76.9% success rate.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8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68" y="232080"/>
            <a:ext cx="8601463" cy="644220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Correlation Between Payload and Success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626BA-BF4D-18FB-DC68-9F71C659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74287"/>
            <a:ext cx="4940300" cy="2594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A7A9D-AEAF-4044-1CF9-0FCB6715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0" y="3066309"/>
            <a:ext cx="3794900" cy="192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1836E-C798-B6C9-E0EA-A9130B22A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00" y="974287"/>
            <a:ext cx="3775231" cy="1921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3D9B4E-A4F9-2BDB-EEAE-C0B65CE8631E}"/>
              </a:ext>
            </a:extLst>
          </p:cNvPr>
          <p:cNvSpPr txBox="1"/>
          <p:nvPr/>
        </p:nvSpPr>
        <p:spPr>
          <a:xfrm>
            <a:off x="165100" y="3666687"/>
            <a:ext cx="4699000" cy="14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Plotting the Scatter plot for Payload Mass and Success for different boosters.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Payload can be split into 2 categories</a:t>
            </a:r>
          </a:p>
          <a:p>
            <a:pPr lvl="4" algn="just">
              <a:lnSpc>
                <a:spcPct val="108000"/>
              </a:lnSpc>
              <a:buClr>
                <a:schemeClr val="tx1"/>
              </a:buClr>
            </a:pPr>
            <a:r>
              <a:rPr lang="en-US" sz="16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	0 – 4000 kg (low payload)</a:t>
            </a:r>
          </a:p>
          <a:p>
            <a:pPr lvl="5" algn="just">
              <a:lnSpc>
                <a:spcPct val="108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	4000 – 10000 kg (Massive Payload)</a:t>
            </a:r>
            <a:endParaRPr lang="en-US" sz="16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77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5000"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058496" y="1573050"/>
            <a:ext cx="7027008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Predictive Analysis – </a:t>
            </a:r>
            <a:b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</a:br>
            <a:r>
              <a:rPr lang="en-US" sz="4000" b="1" i="0" u="none" strike="noStrike" baseline="0" dirty="0">
                <a:solidFill>
                  <a:srgbClr val="97CDE5"/>
                </a:solidFill>
                <a:latin typeface="Raleway" pitchFamily="2" charset="0"/>
              </a:rPr>
              <a:t>Classification</a:t>
            </a:r>
            <a:endParaRPr sz="4000" dirty="0">
              <a:solidFill>
                <a:srgbClr val="97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96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4437888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Classification Accuracy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E63AF-2DE5-8A35-340D-0D04A925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6" y="864374"/>
            <a:ext cx="3879077" cy="19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7CEC2-FAB7-5907-AE13-5042C1E8AEB0}"/>
              </a:ext>
            </a:extLst>
          </p:cNvPr>
          <p:cNvSpPr txBox="1"/>
          <p:nvPr/>
        </p:nvSpPr>
        <p:spPr>
          <a:xfrm>
            <a:off x="573729" y="1301861"/>
            <a:ext cx="3538147" cy="14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8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Plotting the Accuracy score and Best Score for each classification algorithm produces the following results: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Decision Tree model has the highest accuracy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535C2-859D-2365-9D5A-D224E92E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9" y="3291841"/>
            <a:ext cx="3646726" cy="134449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ECB6F1-AC83-3020-F62B-3F2EE48D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6" y="2985488"/>
            <a:ext cx="3884171" cy="19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20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44272"/>
            <a:ext cx="3462527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Confusion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2B9868-FCE6-5962-7218-659AF3D9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04" y="1072896"/>
            <a:ext cx="4290033" cy="368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C049C-C5E1-8988-1156-83948D05547E}"/>
              </a:ext>
            </a:extLst>
          </p:cNvPr>
          <p:cNvSpPr txBox="1"/>
          <p:nvPr/>
        </p:nvSpPr>
        <p:spPr>
          <a:xfrm>
            <a:off x="341377" y="1372283"/>
            <a:ext cx="3752427" cy="308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As shown in previous slide, best Performing classification model is the Decision Tree model, with an accuracy of 94.44%.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This is explained by this confusion matrix, which shows only 1 out of 18 results classified incorrectly.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While other 17 results are correctly classified in which 12 did land successfully and 5 did not land.</a:t>
            </a:r>
          </a:p>
        </p:txBody>
      </p:sp>
    </p:spTree>
    <p:extLst>
      <p:ext uri="{BB962C8B-B14F-4D97-AF65-F5344CB8AC3E}">
        <p14:creationId xmlns:p14="http://schemas.microsoft.com/office/powerpoint/2010/main" val="1647268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532435" y="2184180"/>
            <a:ext cx="2713975" cy="77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104DD5-75B0-DF56-D476-E79461E5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52474" y="978059"/>
            <a:ext cx="5264635" cy="35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71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2316479" cy="828624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8E75-7904-676F-0810-03217257A74B}"/>
              </a:ext>
            </a:extLst>
          </p:cNvPr>
          <p:cNvSpPr txBox="1"/>
          <p:nvPr/>
        </p:nvSpPr>
        <p:spPr>
          <a:xfrm>
            <a:off x="376464" y="1226630"/>
            <a:ext cx="8391071" cy="354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As 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Mukta Mahee Light" panose="020B0604020202020204" charset="0"/>
                <a:cs typeface="Mukta Mahee Light" panose="020B0604020202020204" charset="0"/>
              </a:rPr>
              <a:t>he number flight increases, the rate of success is also increases, with most early flights being unsuccessful. i.e. with more experience, the success rate increases.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Between 2010 and 2013, all landing were unsuccessful (0% success rate).  After 2013, the success rate gradually increased despite small dips in 2018 and 2020.</a:t>
            </a: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After 2016 success rate increased to more than 50%.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launch site </a:t>
            </a:r>
            <a:r>
              <a:rPr lang="en-US" sz="1800" b="0" i="0" u="none" strike="noStrike" baseline="0" dirty="0">
                <a:solidFill>
                  <a:srgbClr val="12ABDB"/>
                </a:solidFill>
                <a:latin typeface="Mukta Mahee Light" panose="020B0604020202020204" charset="0"/>
                <a:cs typeface="Mukta Mahee Light" panose="020B0604020202020204" charset="0"/>
              </a:rPr>
              <a:t>KSC LC-39 A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most successful launches, with 41.7% of the total successful launches, w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hile launch site </a:t>
            </a:r>
            <a:r>
              <a:rPr lang="en-US" sz="1800" dirty="0">
                <a:solidFill>
                  <a:srgbClr val="00B0F0"/>
                </a:solidFill>
                <a:latin typeface="Mukta Mahee Light" panose="020B0604020202020204" charset="0"/>
                <a:cs typeface="Mukta Mahee Light" panose="020B0604020202020204" charset="0"/>
              </a:rPr>
              <a:t>CCAFS SLC-40 </a:t>
            </a: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had the lowest success rate, with 12.5%.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success for massive payloads (over 4000kg) is lower than that for low payloads.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The Best performing classification model is the Decision Tree Model, with an accuracy of 94.4%.</a:t>
            </a:r>
            <a:endParaRPr lang="en-US" sz="1800" dirty="0"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indent="-285750" algn="just">
              <a:lnSpc>
                <a:spcPct val="108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81DEFF"/>
              </a:solidFill>
              <a:effectLst/>
              <a:latin typeface="Mukta Mahee Light" panose="020B0604020202020204" charset="0"/>
              <a:cs typeface="Mukta Mahe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5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3;p40">
            <a:extLst>
              <a:ext uri="{FF2B5EF4-FFF2-40B4-BE49-F238E27FC236}">
                <a16:creationId xmlns:a16="http://schemas.microsoft.com/office/drawing/2014/main" id="{EBD60C99-94DC-CCC3-F33D-7711622D74E2}"/>
              </a:ext>
            </a:extLst>
          </p:cNvPr>
          <p:cNvSpPr txBox="1">
            <a:spLocks/>
          </p:cNvSpPr>
          <p:nvPr/>
        </p:nvSpPr>
        <p:spPr>
          <a:xfrm>
            <a:off x="532435" y="2184180"/>
            <a:ext cx="2713975" cy="77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Appendix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6181D-5D56-EF5B-9E7D-CA87F776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46" y="949124"/>
            <a:ext cx="5810491" cy="35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99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7" y="232080"/>
            <a:ext cx="6608063" cy="799886"/>
          </a:xfrm>
        </p:spPr>
        <p:txBody>
          <a:bodyPr/>
          <a:lstStyle/>
          <a:p>
            <a:pPr algn="l"/>
            <a:r>
              <a:rPr lang="en-US" sz="3000" dirty="0">
                <a:solidFill>
                  <a:schemeClr val="tx1"/>
                </a:solidFill>
                <a:latin typeface="Raleway" pitchFamily="2" charset="0"/>
              </a:rPr>
              <a:t>Data Collection -  SpaceX REST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A5E7C-2670-F656-4F35-84911C3C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7" y="1110760"/>
            <a:ext cx="5786846" cy="1685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DD097-3043-9014-22D5-63B5C410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77" y="2966037"/>
            <a:ext cx="5786846" cy="6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E5D2D-E54E-93D0-8ABD-68BBE366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77" y="3803626"/>
            <a:ext cx="5786846" cy="1226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0B56B-C2D2-49CF-8A9C-2CA751B5021D}"/>
              </a:ext>
            </a:extLst>
          </p:cNvPr>
          <p:cNvSpPr txBox="1"/>
          <p:nvPr/>
        </p:nvSpPr>
        <p:spPr>
          <a:xfrm>
            <a:off x="272577" y="1260783"/>
            <a:ext cx="281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We used the API to get information about the launches using the IDs given for each launch. Specifically used columns rocket,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 </a:t>
            </a:r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payloads, launchpad, and cores.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7592A-0532-7DEC-283C-1DA021B04FC3}"/>
              </a:ext>
            </a:extLst>
          </p:cNvPr>
          <p:cNvSpPr txBox="1"/>
          <p:nvPr/>
        </p:nvSpPr>
        <p:spPr>
          <a:xfrm>
            <a:off x="341377" y="3003205"/>
            <a:ext cx="281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Filter the dataframe to only include `Falcon 9` launches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06E51-E7AF-D112-C985-A5E36DC7063C}"/>
              </a:ext>
            </a:extLst>
          </p:cNvPr>
          <p:cNvSpPr txBox="1"/>
          <p:nvPr/>
        </p:nvSpPr>
        <p:spPr>
          <a:xfrm>
            <a:off x="272577" y="4047757"/>
            <a:ext cx="281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chemeClr val="tx1"/>
                </a:solidFill>
                <a:effectLst/>
                <a:latin typeface="Mukta Mahee" panose="020B0604020202020204" charset="0"/>
                <a:cs typeface="Mukta Mahee" panose="020B0604020202020204" charset="0"/>
              </a:rPr>
              <a:t>Dealing with  missing values by using mean and filling missing va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lues with </a:t>
            </a:r>
            <a:r>
              <a:rPr lang="en-US" dirty="0" err="1">
                <a:solidFill>
                  <a:srgbClr val="81DEFF"/>
                </a:solidFill>
                <a:latin typeface="Mukta Mahee" panose="020B0604020202020204" charset="0"/>
                <a:cs typeface="Mukta Mahee" panose="020B0604020202020204" charset="0"/>
              </a:rPr>
              <a:t>fillna</a:t>
            </a:r>
            <a:r>
              <a:rPr lang="en-US" dirty="0">
                <a:solidFill>
                  <a:srgbClr val="81DEFF"/>
                </a:solidFill>
                <a:latin typeface="Mukta Mahee" panose="020B0604020202020204" charset="0"/>
                <a:cs typeface="Mukta Mahee" panose="020B0604020202020204" charset="0"/>
              </a:rPr>
              <a:t>() </a:t>
            </a:r>
            <a:r>
              <a:rPr lang="en-US" dirty="0">
                <a:solidFill>
                  <a:schemeClr val="tx1"/>
                </a:solidFill>
                <a:latin typeface="Mukta Mahee" panose="020B0604020202020204" charset="0"/>
                <a:cs typeface="Mukta Mahee" panose="020B0604020202020204" charset="0"/>
              </a:rPr>
              <a:t>method</a:t>
            </a:r>
            <a:endParaRPr lang="en-US" b="0" dirty="0">
              <a:solidFill>
                <a:schemeClr val="tx1"/>
              </a:solidFill>
              <a:effectLst/>
              <a:latin typeface="Mukta Mahee" panose="020B0604020202020204" charset="0"/>
              <a:cs typeface="Mukta Mah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3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0AA-650B-864E-30C4-F8CA8664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23000">
                      <a:schemeClr val="bg1">
                        <a:lumMod val="10000"/>
                        <a:lumOff val="90000"/>
                      </a:schemeClr>
                    </a:gs>
                    <a:gs pos="69000">
                      <a:schemeClr val="bg1">
                        <a:lumMod val="25000"/>
                        <a:lumOff val="75000"/>
                      </a:schemeClr>
                    </a:gs>
                    <a:gs pos="97000">
                      <a:schemeClr val="tx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lgerian" panose="04020705040A02060702" pitchFamily="82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15969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75093" y="278156"/>
            <a:ext cx="4764066" cy="734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Summary</a:t>
            </a:r>
            <a:endParaRPr sz="3200" dirty="0"/>
          </a:p>
        </p:txBody>
      </p:sp>
      <p:sp>
        <p:nvSpPr>
          <p:cNvPr id="3" name="Google Shape;274;p42">
            <a:extLst>
              <a:ext uri="{FF2B5EF4-FFF2-40B4-BE49-F238E27FC236}">
                <a16:creationId xmlns:a16="http://schemas.microsoft.com/office/drawing/2014/main" id="{A233F326-6A9F-C7F0-ED0B-7065931763FE}"/>
              </a:ext>
            </a:extLst>
          </p:cNvPr>
          <p:cNvSpPr txBox="1">
            <a:spLocks/>
          </p:cNvSpPr>
          <p:nvPr/>
        </p:nvSpPr>
        <p:spPr>
          <a:xfrm>
            <a:off x="340368" y="1145892"/>
            <a:ext cx="4296831" cy="371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" sz="1600" b="1" dirty="0"/>
              <a:t>Data Collection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Making GET requests to the SpaceX REST API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Web Scrapping</a:t>
            </a:r>
          </a:p>
          <a:p>
            <a:pPr marL="0" indent="0" algn="just">
              <a:buClr>
                <a:schemeClr val="tx1"/>
              </a:buClr>
            </a:pPr>
            <a:endParaRPr lang="en" sz="1400" b="1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2"/>
            </a:pPr>
            <a:r>
              <a:rPr lang="en-US" sz="1600" b="1" dirty="0"/>
              <a:t>Data Wrangling</a:t>
            </a:r>
            <a:endParaRPr lang="en" sz="1600" b="1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the .</a:t>
            </a:r>
            <a:r>
              <a:rPr lang="en-US" sz="1400" i="1" dirty="0"/>
              <a:t>fillna() </a:t>
            </a:r>
            <a:r>
              <a:rPr lang="en-US" sz="1400" dirty="0"/>
              <a:t>method to remove </a:t>
            </a:r>
            <a:r>
              <a:rPr lang="en-US" sz="1400" i="1" dirty="0"/>
              <a:t>NaN </a:t>
            </a:r>
            <a:r>
              <a:rPr lang="en-US" sz="1400" dirty="0"/>
              <a:t> values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the .</a:t>
            </a:r>
            <a:r>
              <a:rPr lang="en-US" sz="1400" i="1" dirty="0"/>
              <a:t>value_counts() </a:t>
            </a:r>
            <a:r>
              <a:rPr lang="en-US" sz="1400" dirty="0"/>
              <a:t>method to determine number of occurrences  of values.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Creating a landing outcome label that shows 0 on failed landings and 1 on successful landings.</a:t>
            </a:r>
          </a:p>
          <a:p>
            <a:pPr marL="0" indent="0" algn="just">
              <a:buClr>
                <a:schemeClr val="tx1"/>
              </a:buClr>
            </a:pPr>
            <a:endParaRPr lang="en-US" sz="1400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3"/>
            </a:pPr>
            <a:r>
              <a:rPr lang="en-US" sz="1600" b="1" dirty="0"/>
              <a:t>Exploratory Data Analysis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SQL queries to manipulate and evaluate the SpaceX dataset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Pandas and Matplotlib to visualize relationship between variables, and determine patterns.</a:t>
            </a:r>
            <a:endParaRPr lang="en" sz="1400" dirty="0"/>
          </a:p>
        </p:txBody>
      </p:sp>
      <p:sp>
        <p:nvSpPr>
          <p:cNvPr id="6" name="Google Shape;274;p42">
            <a:extLst>
              <a:ext uri="{FF2B5EF4-FFF2-40B4-BE49-F238E27FC236}">
                <a16:creationId xmlns:a16="http://schemas.microsoft.com/office/drawing/2014/main" id="{4DAC3E19-BDBD-3525-F65E-8E31B5F49DAD}"/>
              </a:ext>
            </a:extLst>
          </p:cNvPr>
          <p:cNvSpPr txBox="1">
            <a:spLocks/>
          </p:cNvSpPr>
          <p:nvPr/>
        </p:nvSpPr>
        <p:spPr>
          <a:xfrm>
            <a:off x="4905054" y="1157468"/>
            <a:ext cx="3938009" cy="37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800" b="0" i="0" u="none" strike="noStrike" cap="none">
                <a:solidFill>
                  <a:schemeClr val="dk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kta Mahee Light"/>
              <a:buNone/>
              <a:defRPr sz="1600" b="0" i="0" u="none" strike="noStrike" cap="none">
                <a:solidFill>
                  <a:schemeClr val="lt1"/>
                </a:solidFill>
                <a:latin typeface="Mukta Mahee Light"/>
                <a:ea typeface="Mukta Mahee Light"/>
                <a:cs typeface="Mukta Mahee Light"/>
                <a:sym typeface="Mukta Mahee Light"/>
              </a:defRPr>
            </a:lvl9pPr>
          </a:lstStyle>
          <a:p>
            <a:pPr marL="342900" indent="-342900" algn="just">
              <a:buClr>
                <a:schemeClr val="tx1"/>
              </a:buClr>
              <a:buFont typeface="+mj-lt"/>
              <a:buAutoNum type="arabicPeriod" startAt="4"/>
            </a:pPr>
            <a:r>
              <a:rPr lang="en" sz="1600" b="1" dirty="0"/>
              <a:t>Interactive Visual Analytics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Geospatial Analytics using Folium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dirty="0"/>
              <a:t>Creating an interactive dashboard using Plotly Dash.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" sz="1400" b="1" dirty="0"/>
          </a:p>
          <a:p>
            <a:pPr marL="342900" indent="-342900" algn="just">
              <a:buClr>
                <a:schemeClr val="tx1"/>
              </a:buClr>
              <a:buFont typeface="+mj-lt"/>
              <a:buAutoNum type="arabicPeriod" startAt="5"/>
            </a:pPr>
            <a:r>
              <a:rPr lang="en-US" sz="1600" b="1" dirty="0"/>
              <a:t>Data Modelling and Evaluation</a:t>
            </a:r>
            <a:endParaRPr lang="en" sz="1600" b="1" dirty="0"/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Using Scikit-Learn to: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Standardize the data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Split the data into training and testing data using </a:t>
            </a:r>
            <a:r>
              <a:rPr lang="en-US" sz="1200" i="1" dirty="0">
                <a:solidFill>
                  <a:schemeClr val="tx1"/>
                </a:solidFill>
              </a:rPr>
              <a:t>train_test_split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Train different classification models</a:t>
            </a:r>
          </a:p>
          <a:p>
            <a:pPr marL="800100" lvl="1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Find Hyperparameters using </a:t>
            </a:r>
            <a:r>
              <a:rPr lang="en-US" sz="1200" i="1" dirty="0">
                <a:solidFill>
                  <a:schemeClr val="tx1"/>
                </a:solidFill>
              </a:rPr>
              <a:t>GridSearchCV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Plotting confusion matrices for each classification model.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Assessing the accuracy of each classification model.</a:t>
            </a:r>
          </a:p>
          <a:p>
            <a:pPr marL="0" indent="0">
              <a:buClr>
                <a:schemeClr val="tx1"/>
              </a:buClr>
            </a:pPr>
            <a:r>
              <a:rPr lang="en-US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363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3322327" cy="731088"/>
          </a:xfrm>
        </p:spPr>
        <p:txBody>
          <a:bodyPr/>
          <a:lstStyle/>
          <a:p>
            <a:r>
              <a:rPr lang="en-US" sz="3000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B312-C70D-C8F2-3722-76F785B3D867}"/>
              </a:ext>
            </a:extLst>
          </p:cNvPr>
          <p:cNvSpPr txBox="1"/>
          <p:nvPr/>
        </p:nvSpPr>
        <p:spPr>
          <a:xfrm>
            <a:off x="665763" y="1015420"/>
            <a:ext cx="7760222" cy="376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data was collected using various methods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Data collection was done using get request to the SpaceX API.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Next, we decoded the response content as a Json using .json() function call and turn it into a pandas DataFrame using .json_normalize().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then cleaned the data, checked for missing values and fill in missing values where necessary.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In addition, we performed web scraping from Wikipedia for Falcon 9 launch records with BeautifulSoup. 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objective was to extract the launch records as HTML table, parse the table and convert it to a pandas dataframe for future analysis.</a:t>
            </a:r>
          </a:p>
        </p:txBody>
      </p:sp>
    </p:spTree>
    <p:extLst>
      <p:ext uri="{BB962C8B-B14F-4D97-AF65-F5344CB8AC3E}">
        <p14:creationId xmlns:p14="http://schemas.microsoft.com/office/powerpoint/2010/main" val="384290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459150" cy="622456"/>
          </a:xfrm>
        </p:spPr>
        <p:txBody>
          <a:bodyPr/>
          <a:lstStyle/>
          <a:p>
            <a:r>
              <a:rPr lang="en-US" sz="3000" dirty="0"/>
              <a:t>Data Collection – SpaceX Rest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50D3E-E1C9-39BC-FE7D-BDEA30DFE32F}"/>
              </a:ext>
            </a:extLst>
          </p:cNvPr>
          <p:cNvSpPr txBox="1"/>
          <p:nvPr/>
        </p:nvSpPr>
        <p:spPr>
          <a:xfrm>
            <a:off x="359654" y="877688"/>
            <a:ext cx="834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8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63B882-14EB-7F50-EA52-33FE2887082C}"/>
              </a:ext>
            </a:extLst>
          </p:cNvPr>
          <p:cNvSpPr/>
          <p:nvPr/>
        </p:nvSpPr>
        <p:spPr>
          <a:xfrm>
            <a:off x="359656" y="1814081"/>
            <a:ext cx="6459151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Make a GET response to the SpaceX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Convert the response to a .json file then to a Pandas DataFrame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16C1AA-C74F-9DF2-BEDD-DB0BFAA39B4C}"/>
              </a:ext>
            </a:extLst>
          </p:cNvPr>
          <p:cNvSpPr/>
          <p:nvPr/>
        </p:nvSpPr>
        <p:spPr>
          <a:xfrm>
            <a:off x="359654" y="2525581"/>
            <a:ext cx="6459154" cy="106407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Use custom logic to clean the data </a:t>
            </a:r>
            <a:r>
              <a:rPr lang="en-US" sz="1500" b="0" i="0" u="none" strike="noStrike" baseline="0" dirty="0">
                <a:solidFill>
                  <a:srgbClr val="006FAC"/>
                </a:solidFill>
                <a:latin typeface="Mukta Mahee" panose="020B0604020202020204" charset="0"/>
                <a:cs typeface="Mukta Mahee" panose="020B0604020202020204" charset="0"/>
              </a:rPr>
              <a:t>(see Appendix)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Define lists for data to be stored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Call custom functions </a:t>
            </a:r>
            <a:r>
              <a:rPr lang="en-US" sz="1500" b="0" i="0" u="none" strike="noStrike" baseline="0" dirty="0">
                <a:solidFill>
                  <a:srgbClr val="006FAC"/>
                </a:solidFill>
                <a:latin typeface="Mukta Mahee" panose="020B0604020202020204" charset="0"/>
                <a:cs typeface="Mukta Mahee" panose="020B0604020202020204" charset="0"/>
              </a:rPr>
              <a:t>(see Appendix) 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to retrieve data and fill the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Use these lists as values in a dictionary and construct the dataset </a:t>
            </a:r>
          </a:p>
          <a:p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1752E-8C64-5EAA-2C55-F31F740CC13A}"/>
              </a:ext>
            </a:extLst>
          </p:cNvPr>
          <p:cNvSpPr/>
          <p:nvPr/>
        </p:nvSpPr>
        <p:spPr>
          <a:xfrm>
            <a:off x="359655" y="3720409"/>
            <a:ext cx="6459154" cy="34214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Create a Pandas DataFrame from the constructed dictionary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32B15E-81D1-6ED5-0A28-CA230FE111E7}"/>
              </a:ext>
            </a:extLst>
          </p:cNvPr>
          <p:cNvSpPr/>
          <p:nvPr/>
        </p:nvSpPr>
        <p:spPr>
          <a:xfrm>
            <a:off x="359657" y="4191493"/>
            <a:ext cx="6459154" cy="78928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Filter the DataFrame to only include Falcon 9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Reset the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FlightNumber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Replace missing values of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PayloadMass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with the mean </a:t>
            </a:r>
            <a:r>
              <a:rPr lang="en-US" sz="1500" b="0" i="0" u="none" strike="noStrike" baseline="0" dirty="0" err="1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PayloadMass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ukta Mahee" panose="020B0604020202020204" charset="0"/>
                <a:cs typeface="Mukta Mahee" panose="020B0604020202020204" charset="0"/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i="0" u="none" strike="noStrike" baseline="0" dirty="0">
              <a:solidFill>
                <a:srgbClr val="000000"/>
              </a:solidFill>
              <a:latin typeface="Mukta Mahee" panose="020B0604020202020204" charset="0"/>
              <a:cs typeface="Mukta Mah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5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6175255" cy="731088"/>
          </a:xfrm>
        </p:spPr>
        <p:txBody>
          <a:bodyPr/>
          <a:lstStyle/>
          <a:p>
            <a:r>
              <a:rPr lang="en-US" sz="3000" dirty="0"/>
              <a:t>Data Collection – Web Scraping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50D3E-E1C9-39BC-FE7D-BDEA30DFE32F}"/>
              </a:ext>
            </a:extLst>
          </p:cNvPr>
          <p:cNvSpPr txBox="1"/>
          <p:nvPr/>
        </p:nvSpPr>
        <p:spPr>
          <a:xfrm>
            <a:off x="359654" y="1008318"/>
            <a:ext cx="834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Web scraping to collect Falcon 9 historical launch records from a Wikipedia page titled List of Falcon 9 and Falcon Heavy launches. </a:t>
            </a: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Data collection was done using get request to the SpaceX API.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63B882-14EB-7F50-EA52-33FE2887082C}"/>
              </a:ext>
            </a:extLst>
          </p:cNvPr>
          <p:cNvSpPr/>
          <p:nvPr/>
        </p:nvSpPr>
        <p:spPr>
          <a:xfrm>
            <a:off x="359657" y="1931648"/>
            <a:ext cx="5004824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Mukta Mahee" panose="020B0604020202020204" charset="0"/>
                <a:cs typeface="Mukta Mahee" panose="020B0604020202020204" charset="0"/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Mukta Mahee" panose="020B0604020202020204" charset="0"/>
                <a:cs typeface="Mukta Mahee" panose="020B0604020202020204" charset="0"/>
              </a:rPr>
              <a:t>Assign the response to an object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16C1AA-C74F-9DF2-BEDD-DB0BFAA39B4C}"/>
              </a:ext>
            </a:extLst>
          </p:cNvPr>
          <p:cNvSpPr/>
          <p:nvPr/>
        </p:nvSpPr>
        <p:spPr>
          <a:xfrm>
            <a:off x="359654" y="2685413"/>
            <a:ext cx="5004827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Create a </a:t>
            </a:r>
            <a:r>
              <a:rPr lang="en-US" sz="1500" dirty="0" err="1">
                <a:latin typeface="Mukta Mahee" panose="020B0604020202020204" charset="0"/>
                <a:cs typeface="Mukta Mahee" panose="020B0604020202020204" charset="0"/>
              </a:rPr>
              <a:t>BeatifulSoup</a:t>
            </a: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 object from the response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Find all tables within the HTML page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1752E-8C64-5EAA-2C55-F31F740CC13A}"/>
              </a:ext>
            </a:extLst>
          </p:cNvPr>
          <p:cNvSpPr/>
          <p:nvPr/>
        </p:nvSpPr>
        <p:spPr>
          <a:xfrm>
            <a:off x="359656" y="3439178"/>
            <a:ext cx="5004825" cy="340333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Collect all column headers from the table.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32B15E-81D1-6ED5-0A28-CA230FE111E7}"/>
              </a:ext>
            </a:extLst>
          </p:cNvPr>
          <p:cNvSpPr/>
          <p:nvPr/>
        </p:nvSpPr>
        <p:spPr>
          <a:xfrm>
            <a:off x="359657" y="3952527"/>
            <a:ext cx="5004824" cy="340333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Use the column names as keys in the dictionary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E82DBB-AD04-9F43-6EE8-B531E71AC530}"/>
              </a:ext>
            </a:extLst>
          </p:cNvPr>
          <p:cNvSpPr/>
          <p:nvPr/>
        </p:nvSpPr>
        <p:spPr>
          <a:xfrm>
            <a:off x="359657" y="4465876"/>
            <a:ext cx="5004824" cy="580749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Mukta Mahee" panose="020B0604020202020204" charset="0"/>
                <a:cs typeface="Mukta Mahee" panose="020B0604020202020204" charset="0"/>
              </a:rPr>
              <a:t>Convert the dictionary to a Pandas DataFrame and export csv file created from DataFrame.</a:t>
            </a:r>
          </a:p>
        </p:txBody>
      </p:sp>
    </p:spTree>
    <p:extLst>
      <p:ext uri="{BB962C8B-B14F-4D97-AF65-F5344CB8AC3E}">
        <p14:creationId xmlns:p14="http://schemas.microsoft.com/office/powerpoint/2010/main" val="67634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D75-73CD-FA2E-1983-CE061A2F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57" y="232080"/>
            <a:ext cx="3322327" cy="731088"/>
          </a:xfrm>
        </p:spPr>
        <p:txBody>
          <a:bodyPr/>
          <a:lstStyle/>
          <a:p>
            <a:r>
              <a:rPr lang="en-US" sz="3000" dirty="0"/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8E07F-ECD6-335B-0CF6-1FA97E97BB06}"/>
              </a:ext>
            </a:extLst>
          </p:cNvPr>
          <p:cNvSpPr txBox="1"/>
          <p:nvPr/>
        </p:nvSpPr>
        <p:spPr>
          <a:xfrm>
            <a:off x="4310743" y="455037"/>
            <a:ext cx="4578103" cy="4688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The SpaceX dataset contains several launch facilities.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Each launch aims to a dedicated orbit, and some of the common orbit types are shown in the figure below. The orbit type is in the </a:t>
            </a:r>
            <a:r>
              <a:rPr lang="en-US" sz="1800" b="0" i="0" u="none" strike="noStrike" baseline="0" dirty="0">
                <a:solidFill>
                  <a:srgbClr val="60AEEE"/>
                </a:solidFill>
                <a:latin typeface="Mukta Mahee Light" panose="020B0604020202020204" charset="0"/>
                <a:cs typeface="Mukta Mahee Light" panose="020B0604020202020204" charset="0"/>
              </a:rPr>
              <a:t>Orbit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Mukta Mahee Light" panose="020B0604020202020204" charset="0"/>
                <a:cs typeface="Mukta Mahee Light" panose="020B0604020202020204" charset="0"/>
              </a:rPr>
              <a:t>column.</a:t>
            </a:r>
            <a:endParaRPr lang="en-US" sz="1800" dirty="0">
              <a:solidFill>
                <a:schemeClr val="tx1"/>
              </a:solidFill>
              <a:latin typeface="Mukta Mahee Light" panose="020B0604020202020204" charset="0"/>
              <a:cs typeface="Mukta Mahee Light" panose="020B060402020202020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performed exploratory data analysis and determined the training labels.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calculated the number of launches at each site, and the number and occurrence of each orbits.</a:t>
            </a:r>
          </a:p>
          <a:p>
            <a:pPr marL="285750" lvl="1" indent="-285750" algn="just">
              <a:lnSpc>
                <a:spcPct val="100000"/>
              </a:lnSpc>
              <a:spcBef>
                <a:spcPts val="1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ukta Mahee Light" panose="020B0604020202020204" charset="0"/>
                <a:cs typeface="Mukta Mahee Light" panose="020B0604020202020204" charset="0"/>
              </a:rPr>
              <a:t>We created landing outcome label from outcome column and exported the result to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84CD-EAC2-F09B-CE11-1C2BBF7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7" y="1581504"/>
            <a:ext cx="3637577" cy="25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ypes of Inventory Control Pitch Deck by Slidesgo">
  <a:themeElements>
    <a:clrScheme name="Simple Light">
      <a:dk1>
        <a:srgbClr val="FFFFFF"/>
      </a:dk1>
      <a:lt1>
        <a:srgbClr val="181818"/>
      </a:lt1>
      <a:dk2>
        <a:srgbClr val="FF270E"/>
      </a:dk2>
      <a:lt2>
        <a:srgbClr val="210EFB"/>
      </a:lt2>
      <a:accent1>
        <a:srgbClr val="B6B1E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2944</Words>
  <Application>Microsoft Office PowerPoint</Application>
  <PresentationFormat>On-screen Show (16:9)</PresentationFormat>
  <Paragraphs>268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Mukta Mahee Light</vt:lpstr>
      <vt:lpstr>Consolas</vt:lpstr>
      <vt:lpstr>Mukta Mahee</vt:lpstr>
      <vt:lpstr>Ubuntu</vt:lpstr>
      <vt:lpstr>Algerian</vt:lpstr>
      <vt:lpstr>Raleway</vt:lpstr>
      <vt:lpstr>Arial</vt:lpstr>
      <vt:lpstr>Wingdings</vt:lpstr>
      <vt:lpstr>Types of Inventory Control Pitch Deck by Slidesgo</vt:lpstr>
      <vt:lpstr>IBM Data Science Capstone Project</vt:lpstr>
      <vt:lpstr>01 Executive Summary 02 Introduction 03 Methodology 04 Results 05 Conclusion 06 Appendix</vt:lpstr>
      <vt:lpstr>Executive Summary</vt:lpstr>
      <vt:lpstr>PowerPoint Presentation</vt:lpstr>
      <vt:lpstr>Methodology Summary</vt:lpstr>
      <vt:lpstr>Data Collection</vt:lpstr>
      <vt:lpstr>Data Collection – SpaceX Rest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PowerPoint Presentation</vt:lpstr>
      <vt:lpstr>EDA – With Visualization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– With SQL</vt:lpstr>
      <vt:lpstr>All Launch Site Names</vt:lpstr>
      <vt:lpstr>Launch Site Names Begin with ‘CCA’</vt:lpstr>
      <vt:lpstr>Total Payload Mass</vt:lpstr>
      <vt:lpstr>Average Payload Mass by F9 v1. 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 Proximity Analysis – Folium Interactive Map</vt:lpstr>
      <vt:lpstr>Marking All Launch Sites on Map</vt:lpstr>
      <vt:lpstr>Success/Failed Launch on each site</vt:lpstr>
      <vt:lpstr>Launch Site Distance to Proximities</vt:lpstr>
      <vt:lpstr>Interactive Dashboard – Plotly Dash</vt:lpstr>
      <vt:lpstr>Total Success launches by Site</vt:lpstr>
      <vt:lpstr>Launch Site with Highest Launch Success Rate</vt:lpstr>
      <vt:lpstr>Correlation Between Payload and Success</vt:lpstr>
      <vt:lpstr>Predictive Analysis –  Classification</vt:lpstr>
      <vt:lpstr>Classification Accuracy</vt:lpstr>
      <vt:lpstr>Confusion Matrix</vt:lpstr>
      <vt:lpstr>PowerPoint Presentation</vt:lpstr>
      <vt:lpstr>Conclusion</vt:lpstr>
      <vt:lpstr>PowerPoint Presentation</vt:lpstr>
      <vt:lpstr>Data Collection -  SpaceX REST API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Saud Sayyad</dc:creator>
  <cp:lastModifiedBy>Saud Sayyad</cp:lastModifiedBy>
  <cp:revision>10</cp:revision>
  <cp:lastPrinted>2023-10-26T15:31:16Z</cp:lastPrinted>
  <dcterms:modified xsi:type="dcterms:W3CDTF">2023-10-26T16:15:56Z</dcterms:modified>
</cp:coreProperties>
</file>